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sldIdLst>
    <p:sldId id="256" r:id="rId7"/>
    <p:sldId id="257" r:id="rId8"/>
    <p:sldId id="265" r:id="rId9"/>
    <p:sldId id="266" r:id="rId10"/>
    <p:sldId id="258" r:id="rId11"/>
    <p:sldId id="260" r:id="rId12"/>
    <p:sldId id="261" r:id="rId13"/>
    <p:sldId id="268" r:id="rId14"/>
    <p:sldId id="278" r:id="rId15"/>
    <p:sldId id="269" r:id="rId16"/>
    <p:sldId id="270" r:id="rId17"/>
    <p:sldId id="271" r:id="rId18"/>
    <p:sldId id="308" r:id="rId19"/>
    <p:sldId id="273" r:id="rId20"/>
    <p:sldId id="274" r:id="rId21"/>
    <p:sldId id="275" r:id="rId22"/>
    <p:sldId id="276" r:id="rId23"/>
    <p:sldId id="277" r:id="rId24"/>
    <p:sldId id="279" r:id="rId25"/>
    <p:sldId id="280" r:id="rId26"/>
    <p:sldId id="281" r:id="rId27"/>
    <p:sldId id="282" r:id="rId28"/>
    <p:sldId id="283" r:id="rId29"/>
    <p:sldId id="284" r:id="rId30"/>
    <p:sldId id="309" r:id="rId31"/>
    <p:sldId id="285" r:id="rId32"/>
    <p:sldId id="286" r:id="rId33"/>
    <p:sldId id="287" r:id="rId34"/>
    <p:sldId id="311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301" r:id="rId43"/>
    <p:sldId id="310" r:id="rId44"/>
    <p:sldId id="295" r:id="rId45"/>
    <p:sldId id="296" r:id="rId46"/>
    <p:sldId id="312" r:id="rId47"/>
    <p:sldId id="297" r:id="rId48"/>
    <p:sldId id="298" r:id="rId49"/>
    <p:sldId id="313" r:id="rId50"/>
    <p:sldId id="299" r:id="rId51"/>
    <p:sldId id="300" r:id="rId52"/>
    <p:sldId id="307" r:id="rId53"/>
    <p:sldId id="302" r:id="rId54"/>
    <p:sldId id="304" r:id="rId55"/>
    <p:sldId id="305" r:id="rId56"/>
    <p:sldId id="306" r:id="rId57"/>
    <p:sldId id="262" r:id="rId58"/>
  </p:sldIdLst>
  <p:sldSz cx="9144000" cy="6858000" type="screen4x3"/>
  <p:notesSz cx="6858000" cy="9144000"/>
  <p:defaultTextStyle>
    <a:defPPr>
      <a:defRPr lang="es-B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9933"/>
    <a:srgbClr val="83B3ED"/>
    <a:srgbClr val="8DC6E3"/>
    <a:srgbClr val="DEEBFE"/>
    <a:srgbClr val="800080"/>
    <a:srgbClr val="728E3A"/>
    <a:srgbClr val="92B54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107" autoAdjust="0"/>
    <p:restoredTop sz="94660"/>
  </p:normalViewPr>
  <p:slideViewPr>
    <p:cSldViewPr>
      <p:cViewPr>
        <p:scale>
          <a:sx n="70" d="100"/>
          <a:sy n="70" d="100"/>
        </p:scale>
        <p:origin x="-888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FEE11-0E90-434C-A381-C1734CE8EE9A}" type="datetimeFigureOut">
              <a:rPr lang="es-BO" smtClean="0"/>
              <a:pPr/>
              <a:t>04/05/2015</a:t>
            </a:fld>
            <a:endParaRPr lang="es-B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72A2-3F28-4693-9948-841B58A058FA}" type="slidenum">
              <a:rPr lang="es-BO" smtClean="0"/>
              <a:pPr/>
              <a:t>‹Nº›</a:t>
            </a:fld>
            <a:endParaRPr lang="es-B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FEE11-0E90-434C-A381-C1734CE8EE9A}" type="datetimeFigureOut">
              <a:rPr lang="es-BO" smtClean="0"/>
              <a:pPr/>
              <a:t>04/05/2015</a:t>
            </a:fld>
            <a:endParaRPr lang="es-B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72A2-3F28-4693-9948-841B58A058FA}" type="slidenum">
              <a:rPr lang="es-BO" smtClean="0"/>
              <a:pPr/>
              <a:t>‹Nº›</a:t>
            </a:fld>
            <a:endParaRPr lang="es-B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FEE11-0E90-434C-A381-C1734CE8EE9A}" type="datetimeFigureOut">
              <a:rPr lang="es-BO" smtClean="0"/>
              <a:pPr/>
              <a:t>04/05/2015</a:t>
            </a:fld>
            <a:endParaRPr lang="es-B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72A2-3F28-4693-9948-841B58A058FA}" type="slidenum">
              <a:rPr lang="es-BO" smtClean="0"/>
              <a:pPr/>
              <a:t>‹Nº›</a:t>
            </a:fld>
            <a:endParaRPr lang="es-B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12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124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BO" sz="16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125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BO" sz="16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126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BO" sz="16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127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BO" sz="16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128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BO" sz="16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5129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BO" sz="16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BO" sz="1600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51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s-ES" noProof="0" smtClean="0"/>
              <a:t>Haga clic para cambiar el estilo de título	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s-ES" noProof="0" smtClean="0"/>
              <a:t>Haga clic para modificar el estilo de subtítulo del patrón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26D77EE-D4BD-4737-B116-A4DAE6D02F58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3385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3240352-FA0B-4B14-B803-F408EB3D90CA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1728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4F9B2C4-86F5-4811-B3AC-E94890F4CA5C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1613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E5C573A-8EC4-4C58-B6A8-1C9721E91A2B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2430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C47D7F-DFBA-48A0-A466-6B59ECE2B130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3169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125FB4A-0934-4EDF-B1B5-595C54D1FE83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26808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22B7C23-C90E-49F1-9E20-CFCF643F1662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11593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F8D146-B4CD-40AA-AEC6-19D9D60BC6AD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3559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FEE11-0E90-434C-A381-C1734CE8EE9A}" type="datetimeFigureOut">
              <a:rPr lang="es-BO" smtClean="0"/>
              <a:pPr/>
              <a:t>04/05/2015</a:t>
            </a:fld>
            <a:endParaRPr lang="es-B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72A2-3F28-4693-9948-841B58A058FA}" type="slidenum">
              <a:rPr lang="es-BO" smtClean="0"/>
              <a:pPr/>
              <a:t>‹Nº›</a:t>
            </a:fld>
            <a:endParaRPr lang="es-BO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B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E13E88-27AA-468B-B343-96E729A454F0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9314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DDB6ED-AA28-40DD-B020-DF21768EFEB2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01216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754F73-15B1-44E4-8F51-5141BE53BDC7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24159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12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124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just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CC00"/>
                  </a:buClr>
                  <a:buSzPct val="70000"/>
                  <a:buFont typeface="Wingdings" pitchFamily="2" charset="2"/>
                  <a:buNone/>
                </a:pPr>
                <a:endParaRPr lang="es-BO" smtClean="0">
                  <a:solidFill>
                    <a:srgbClr val="FFFFCC"/>
                  </a:solidFill>
                  <a:latin typeface="Arial" charset="0"/>
                  <a:cs typeface="Times New Roman" pitchFamily="18" charset="0"/>
                </a:endParaRPr>
              </a:p>
            </p:txBody>
          </p:sp>
          <p:sp>
            <p:nvSpPr>
              <p:cNvPr id="5125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just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CC00"/>
                  </a:buClr>
                  <a:buSzPct val="70000"/>
                  <a:buFont typeface="Wingdings" pitchFamily="2" charset="2"/>
                  <a:buNone/>
                </a:pPr>
                <a:endParaRPr lang="es-BO" smtClean="0">
                  <a:solidFill>
                    <a:srgbClr val="FFFFCC"/>
                  </a:solidFill>
                  <a:latin typeface="Arial" charset="0"/>
                  <a:cs typeface="Times New Roman" pitchFamily="18" charset="0"/>
                </a:endParaRPr>
              </a:p>
            </p:txBody>
          </p:sp>
          <p:sp>
            <p:nvSpPr>
              <p:cNvPr id="5126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just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CC00"/>
                  </a:buClr>
                  <a:buSzPct val="70000"/>
                  <a:buFont typeface="Wingdings" pitchFamily="2" charset="2"/>
                  <a:buNone/>
                </a:pPr>
                <a:endParaRPr lang="es-BO" smtClean="0">
                  <a:solidFill>
                    <a:srgbClr val="FFFFCC"/>
                  </a:solidFill>
                  <a:latin typeface="Arial" charset="0"/>
                  <a:cs typeface="Times New Roman" pitchFamily="18" charset="0"/>
                </a:endParaRPr>
              </a:p>
            </p:txBody>
          </p:sp>
          <p:sp>
            <p:nvSpPr>
              <p:cNvPr id="5127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just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CC00"/>
                  </a:buClr>
                  <a:buSzPct val="70000"/>
                  <a:buFont typeface="Wingdings" pitchFamily="2" charset="2"/>
                  <a:buNone/>
                </a:pPr>
                <a:endParaRPr lang="es-BO" smtClean="0">
                  <a:solidFill>
                    <a:srgbClr val="FFFFCC"/>
                  </a:solidFill>
                  <a:latin typeface="Arial" charset="0"/>
                  <a:cs typeface="Times New Roman" pitchFamily="18" charset="0"/>
                </a:endParaRPr>
              </a:p>
            </p:txBody>
          </p:sp>
          <p:sp>
            <p:nvSpPr>
              <p:cNvPr id="5128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just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CC00"/>
                  </a:buClr>
                  <a:buSzPct val="70000"/>
                  <a:buFont typeface="Wingdings" pitchFamily="2" charset="2"/>
                  <a:buNone/>
                </a:pPr>
                <a:endParaRPr lang="es-BO" smtClean="0">
                  <a:solidFill>
                    <a:srgbClr val="FFFFCC"/>
                  </a:solidFill>
                  <a:latin typeface="Arial" charset="0"/>
                  <a:cs typeface="Times New Roman" pitchFamily="18" charset="0"/>
                </a:endParaRPr>
              </a:p>
            </p:txBody>
          </p:sp>
        </p:grpSp>
        <p:sp>
          <p:nvSpPr>
            <p:cNvPr id="5129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 fontAlgn="base">
                <a:spcBef>
                  <a:spcPct val="20000"/>
                </a:spcBef>
                <a:spcAft>
                  <a:spcPct val="0"/>
                </a:spcAft>
                <a:buClr>
                  <a:srgbClr val="FFCC00"/>
                </a:buClr>
                <a:buSzPct val="70000"/>
                <a:buFont typeface="Wingdings" pitchFamily="2" charset="2"/>
                <a:buNone/>
              </a:pPr>
              <a:endParaRPr lang="es-BO" smtClean="0">
                <a:solidFill>
                  <a:srgbClr val="FFFFCC"/>
                </a:solidFill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 fontAlgn="base">
                <a:spcBef>
                  <a:spcPct val="20000"/>
                </a:spcBef>
                <a:spcAft>
                  <a:spcPct val="0"/>
                </a:spcAft>
                <a:buClr>
                  <a:srgbClr val="FFCC00"/>
                </a:buClr>
                <a:buSzPct val="70000"/>
                <a:buFont typeface="Wingdings" pitchFamily="2" charset="2"/>
                <a:buNone/>
              </a:pPr>
              <a:endParaRPr lang="es-BO" smtClean="0">
                <a:solidFill>
                  <a:srgbClr val="FFFFCC"/>
                </a:solidFill>
                <a:latin typeface="Arial" charset="0"/>
                <a:cs typeface="Times New Roman" pitchFamily="18" charset="0"/>
              </a:endParaRPr>
            </a:p>
          </p:txBody>
        </p:sp>
      </p:grpSp>
      <p:sp>
        <p:nvSpPr>
          <p:cNvPr id="51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s-ES" noProof="0" smtClean="0"/>
              <a:t>Haga clic para cambiar el estilo de título	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s-ES" noProof="0" smtClean="0"/>
              <a:t>Haga clic para modificar el estilo de subtítulo del patrón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946E11D-27D0-4FBF-8919-F9D8BD72DE6A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3392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370EA96-2A58-4CE6-B605-CAE06E92363D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99966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EF8C06-FA58-47BF-94EE-FA097ACB2DEC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30094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7638620-4DB3-468B-8840-D5829F82DA6E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45198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2568099-46AD-4D98-B41E-66373CBA2624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25213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E1CE143-D067-4B76-B01A-B30BE2B6AA1D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01936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FDE3E6-0B09-4552-A3B0-68CE1BE7F6B9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7222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FEE11-0E90-434C-A381-C1734CE8EE9A}" type="datetimeFigureOut">
              <a:rPr lang="es-BO" smtClean="0"/>
              <a:pPr/>
              <a:t>04/05/2015</a:t>
            </a:fld>
            <a:endParaRPr lang="es-B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72A2-3F28-4693-9948-841B58A058FA}" type="slidenum">
              <a:rPr lang="es-BO" smtClean="0"/>
              <a:pPr/>
              <a:t>‹Nº›</a:t>
            </a:fld>
            <a:endParaRPr lang="es-BO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A8D23E-4AAC-4106-ACA3-B6644C6D74C6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61879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B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405389-A5A3-4D66-A793-F5DBCE12C6A3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49013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D94B2D9-B292-43FC-9096-9C14EB73A669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33605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EAB6060-91B1-4E76-AA5E-A986C271878E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80979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16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16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16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16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160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16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160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51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3DC515-1E70-42A9-BBFD-59457A72AF04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50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1780C-2297-4E00-9EB9-173CBCC6F98A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46476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84DFC-72B7-4A37-A93B-B5F9BEF6F9CA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76809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22B95-FC9B-4590-864D-498FCC84BDDD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30437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B2720-6C17-46C2-80E6-EE8EBFE2684F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48695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69091-526D-4F45-8748-AE4EA170EA3B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6848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FEE11-0E90-434C-A381-C1734CE8EE9A}" type="datetimeFigureOut">
              <a:rPr lang="es-BO" smtClean="0"/>
              <a:pPr/>
              <a:t>04/05/2015</a:t>
            </a:fld>
            <a:endParaRPr lang="es-B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72A2-3F28-4693-9948-841B58A058FA}" type="slidenum">
              <a:rPr lang="es-BO" smtClean="0"/>
              <a:pPr/>
              <a:t>‹Nº›</a:t>
            </a:fld>
            <a:endParaRPr lang="es-BO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E2369-7CB2-4100-80C2-9AF9E3FA282C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59613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A4858-D9CA-4BF6-9564-067CC821B37B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21087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B5B6C-4F87-47A2-A1F7-47230DE3433A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08087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7EFC9-EEBF-4115-94DB-85D9B414CE5C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94750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3F66D-C9E5-499B-A3C4-92CC1A5255C3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93854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16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16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16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16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160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16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160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51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4FB0A3-5105-4F6A-BDE3-CFAC39C7E122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44031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E3FF9-F74C-47B4-A0FD-ACD39188FB7B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75314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D1065-6693-4734-B703-E56D79DBBFE5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72794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CB96F-313E-472D-8CFD-4BE60DDEC549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92869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4916E-BA7B-43CF-8410-DC3C9C2FB290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1159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FEE11-0E90-434C-A381-C1734CE8EE9A}" type="datetimeFigureOut">
              <a:rPr lang="es-BO" smtClean="0"/>
              <a:pPr/>
              <a:t>04/05/2015</a:t>
            </a:fld>
            <a:endParaRPr lang="es-B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72A2-3F28-4693-9948-841B58A058FA}" type="slidenum">
              <a:rPr lang="es-BO" smtClean="0"/>
              <a:pPr/>
              <a:t>‹Nº›</a:t>
            </a:fld>
            <a:endParaRPr lang="es-BO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6ADDC-C207-440D-98E5-95C6FFC144C9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17498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10C64-59E9-4C09-B3B4-29E828222AA4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36919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4F591-3A9F-4DE5-9F8D-6BD84DBF21EA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80619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BC271-4170-4B54-9407-E6C7DBC4FB49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01960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5292C-6F51-4EEF-9BF7-F27D0AFB9BE4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2078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FF1EF-0B9A-4910-A6FB-3E8C7C028F88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23900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F4739-3A01-4A8D-AF72-55A1A6EE1BFA}" type="slidenum">
              <a:rPr lang="es-E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31736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C0C56-6DEB-461A-9231-2C23EBD70837}" type="slidenum">
              <a:rPr lang="es-E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21478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E8469-B4F3-466D-9BA1-618C5299F618}" type="slidenum">
              <a:rPr lang="es-E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9254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9EDF0-1D7B-4A4A-9794-5A658111B835}" type="slidenum">
              <a:rPr lang="es-E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1401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FEE11-0E90-434C-A381-C1734CE8EE9A}" type="datetimeFigureOut">
              <a:rPr lang="es-BO" smtClean="0"/>
              <a:pPr/>
              <a:t>04/05/2015</a:t>
            </a:fld>
            <a:endParaRPr lang="es-B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72A2-3F28-4693-9948-841B58A058FA}" type="slidenum">
              <a:rPr lang="es-BO" smtClean="0"/>
              <a:pPr/>
              <a:t>‹Nº›</a:t>
            </a:fld>
            <a:endParaRPr lang="es-BO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AF39D-4531-4BF6-A8DE-01DD4F6CDCAF}" type="slidenum">
              <a:rPr lang="es-E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96570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9A817-5499-442F-B396-161CECD68F0A}" type="slidenum">
              <a:rPr lang="es-E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57912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4E235-3E17-4230-B735-5A7B4833378F}" type="slidenum">
              <a:rPr lang="es-E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85641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D0C94-B7D2-4429-AE97-F26CAC6F6580}" type="slidenum">
              <a:rPr lang="es-E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92400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74A39-6B4C-4986-BD30-3D9572027BDD}" type="slidenum">
              <a:rPr lang="es-E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39050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C88FD-62D4-40FD-9242-BF1E9571650A}" type="slidenum">
              <a:rPr lang="es-E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88336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B53B8-416C-4C86-8DFE-B78E6A32C1C2}" type="slidenum">
              <a:rPr lang="es-E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426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FEE11-0E90-434C-A381-C1734CE8EE9A}" type="datetimeFigureOut">
              <a:rPr lang="es-BO" smtClean="0"/>
              <a:pPr/>
              <a:t>04/05/2015</a:t>
            </a:fld>
            <a:endParaRPr lang="es-B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72A2-3F28-4693-9948-841B58A058FA}" type="slidenum">
              <a:rPr lang="es-BO" smtClean="0"/>
              <a:pPr/>
              <a:t>‹Nº›</a:t>
            </a:fld>
            <a:endParaRPr lang="es-B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FEE11-0E90-434C-A381-C1734CE8EE9A}" type="datetimeFigureOut">
              <a:rPr lang="es-BO" smtClean="0"/>
              <a:pPr/>
              <a:t>04/05/2015</a:t>
            </a:fld>
            <a:endParaRPr lang="es-B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72A2-3F28-4693-9948-841B58A058FA}" type="slidenum">
              <a:rPr lang="es-BO" smtClean="0"/>
              <a:pPr/>
              <a:t>‹Nº›</a:t>
            </a:fld>
            <a:endParaRPr lang="es-B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B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FEE11-0E90-434C-A381-C1734CE8EE9A}" type="datetimeFigureOut">
              <a:rPr lang="es-BO" smtClean="0"/>
              <a:pPr/>
              <a:t>04/05/2015</a:t>
            </a:fld>
            <a:endParaRPr lang="es-B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72A2-3F28-4693-9948-841B58A058FA}" type="slidenum">
              <a:rPr lang="es-BO" smtClean="0"/>
              <a:pPr/>
              <a:t>‹Nº›</a:t>
            </a:fld>
            <a:endParaRPr lang="es-B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FEE11-0E90-434C-A381-C1734CE8EE9A}" type="datetimeFigureOut">
              <a:rPr lang="es-BO" smtClean="0"/>
              <a:pPr/>
              <a:t>04/05/2015</a:t>
            </a:fld>
            <a:endParaRPr lang="es-B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B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572A2-3F28-4693-9948-841B58A058FA}" type="slidenum">
              <a:rPr lang="es-BO" smtClean="0"/>
              <a:pPr/>
              <a:t>‹Nº›</a:t>
            </a:fld>
            <a:endParaRPr lang="es-B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36769F-99F7-4AEE-9F0F-C18480B66ACD}" type="slidenum">
              <a:rPr lang="es-ES" smtClean="0">
                <a:solidFill>
                  <a:srgbClr val="FFFFFF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mtClean="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101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0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BO" sz="16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BO" sz="16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BO" sz="16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BO" sz="16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BO" sz="16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BO" sz="16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BO" sz="1600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410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</p:spTree>
    <p:extLst>
      <p:ext uri="{BB962C8B-B14F-4D97-AF65-F5344CB8AC3E}">
        <p14:creationId xmlns="" xmlns:p14="http://schemas.microsoft.com/office/powerpoint/2010/main" val="156486843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7E00"/>
            </a:gs>
            <a:gs pos="100000">
              <a:srgbClr val="007E00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endParaRPr lang="es-ES" smtClean="0">
              <a:solidFill>
                <a:srgbClr val="FFFFFF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42E3EE37-FC7D-4FC1-B1EB-8F407A266FF8}" type="slidenum">
              <a:rPr lang="es-ES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pPr fontAlgn="base">
                <a:spcAft>
                  <a:spcPct val="0"/>
                </a:spcAft>
              </a:pPr>
              <a:t>‹Nº›</a:t>
            </a:fld>
            <a:endParaRPr lang="es-ES" smtClean="0">
              <a:solidFill>
                <a:srgbClr val="FFFFFF"/>
              </a:solidFill>
              <a:latin typeface="Arial" charset="0"/>
              <a:cs typeface="Times New Roman" pitchFamily="18" charset="0"/>
            </a:endParaRPr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101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0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just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CC00"/>
                  </a:buClr>
                  <a:buSzPct val="70000"/>
                  <a:buFont typeface="Wingdings" pitchFamily="2" charset="2"/>
                  <a:buNone/>
                </a:pPr>
                <a:endParaRPr lang="es-BO" smtClean="0">
                  <a:solidFill>
                    <a:srgbClr val="FFFFCC"/>
                  </a:solidFill>
                  <a:latin typeface="Arial" charset="0"/>
                  <a:cs typeface="Times New Roman" pitchFamily="18" charset="0"/>
                </a:endParaRPr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just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CC00"/>
                  </a:buClr>
                  <a:buSzPct val="70000"/>
                  <a:buFont typeface="Wingdings" pitchFamily="2" charset="2"/>
                  <a:buNone/>
                </a:pPr>
                <a:endParaRPr lang="es-BO" smtClean="0">
                  <a:solidFill>
                    <a:srgbClr val="FFFFCC"/>
                  </a:solidFill>
                  <a:latin typeface="Arial" charset="0"/>
                  <a:cs typeface="Times New Roman" pitchFamily="18" charset="0"/>
                </a:endParaRPr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just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CC00"/>
                  </a:buClr>
                  <a:buSzPct val="70000"/>
                  <a:buFont typeface="Wingdings" pitchFamily="2" charset="2"/>
                  <a:buNone/>
                </a:pPr>
                <a:endParaRPr lang="es-BO" smtClean="0">
                  <a:solidFill>
                    <a:srgbClr val="FFFFCC"/>
                  </a:solidFill>
                  <a:latin typeface="Arial" charset="0"/>
                  <a:cs typeface="Times New Roman" pitchFamily="18" charset="0"/>
                </a:endParaRPr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just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CC00"/>
                  </a:buClr>
                  <a:buSzPct val="70000"/>
                  <a:buFont typeface="Wingdings" pitchFamily="2" charset="2"/>
                  <a:buNone/>
                </a:pPr>
                <a:endParaRPr lang="es-BO" smtClean="0">
                  <a:solidFill>
                    <a:srgbClr val="FFFFCC"/>
                  </a:solidFill>
                  <a:latin typeface="Arial" charset="0"/>
                  <a:cs typeface="Times New Roman" pitchFamily="18" charset="0"/>
                </a:endParaRPr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just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CC00"/>
                  </a:buClr>
                  <a:buSzPct val="70000"/>
                  <a:buFont typeface="Wingdings" pitchFamily="2" charset="2"/>
                  <a:buNone/>
                </a:pPr>
                <a:endParaRPr lang="es-BO" smtClean="0">
                  <a:solidFill>
                    <a:srgbClr val="FFFFCC"/>
                  </a:solidFill>
                  <a:latin typeface="Arial" charset="0"/>
                  <a:cs typeface="Times New Roman" pitchFamily="18" charset="0"/>
                </a:endParaRPr>
              </a:p>
            </p:txBody>
          </p:sp>
        </p:grp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 fontAlgn="base">
                <a:spcBef>
                  <a:spcPct val="20000"/>
                </a:spcBef>
                <a:spcAft>
                  <a:spcPct val="0"/>
                </a:spcAft>
                <a:buClr>
                  <a:srgbClr val="FFCC00"/>
                </a:buClr>
                <a:buSzPct val="70000"/>
                <a:buFont typeface="Wingdings" pitchFamily="2" charset="2"/>
                <a:buNone/>
              </a:pPr>
              <a:endParaRPr lang="es-BO" smtClean="0">
                <a:solidFill>
                  <a:srgbClr val="FFFFCC"/>
                </a:solidFill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 fontAlgn="base">
                <a:spcBef>
                  <a:spcPct val="20000"/>
                </a:spcBef>
                <a:spcAft>
                  <a:spcPct val="0"/>
                </a:spcAft>
                <a:buClr>
                  <a:srgbClr val="FFCC00"/>
                </a:buClr>
                <a:buSzPct val="70000"/>
                <a:buFont typeface="Wingdings" pitchFamily="2" charset="2"/>
                <a:buNone/>
              </a:pPr>
              <a:endParaRPr lang="es-BO" smtClean="0">
                <a:solidFill>
                  <a:srgbClr val="FFFFCC"/>
                </a:solidFill>
                <a:latin typeface="Arial" charset="0"/>
                <a:cs typeface="Times New Roman" pitchFamily="18" charset="0"/>
              </a:endParaRPr>
            </a:p>
          </p:txBody>
        </p:sp>
      </p:grpSp>
      <p:sp>
        <p:nvSpPr>
          <p:cNvPr id="410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endParaRPr lang="es-ES" smtClean="0">
              <a:solidFill>
                <a:srgbClr val="FFFFFF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</p:spTree>
    <p:extLst>
      <p:ext uri="{BB962C8B-B14F-4D97-AF65-F5344CB8AC3E}">
        <p14:creationId xmlns="" xmlns:p14="http://schemas.microsoft.com/office/powerpoint/2010/main" val="70675661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3B51EF-6230-49C2-BF03-3C2967A68982}" type="slidenum">
              <a:rPr lang="es-ES">
                <a:solidFill>
                  <a:srgbClr val="FFFFFF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0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16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16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16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16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160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16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160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410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</p:spTree>
    <p:extLst>
      <p:ext uri="{BB962C8B-B14F-4D97-AF65-F5344CB8AC3E}">
        <p14:creationId xmlns="" xmlns:p14="http://schemas.microsoft.com/office/powerpoint/2010/main" val="73852578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8AB9DB-23C7-4BDB-B93F-10E7D7FBEDB3}" type="slidenum">
              <a:rPr lang="es-ES">
                <a:solidFill>
                  <a:srgbClr val="FFFFFF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0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16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16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16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16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160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16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160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410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</p:spTree>
    <p:extLst>
      <p:ext uri="{BB962C8B-B14F-4D97-AF65-F5344CB8AC3E}">
        <p14:creationId xmlns="" xmlns:p14="http://schemas.microsoft.com/office/powerpoint/2010/main" val="368095030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C4F116-09B9-4097-87A0-26D1332D2F25}" type="slidenum">
              <a:rPr lang="es-ES">
                <a:solidFill>
                  <a:prstClr val="white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white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05727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" Target="slide52.xml"/><Relationship Id="rId7" Type="http://schemas.openxmlformats.org/officeDocument/2006/relationships/slide" Target="slide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3.wav"/><Relationship Id="rId5" Type="http://schemas.openxmlformats.org/officeDocument/2006/relationships/slide" Target="slide1.xml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audio" Target="../media/audio3.wav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audio" Target="../media/audio3.wav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BO"/>
          </a:p>
        </p:txBody>
      </p:sp>
      <p:pic>
        <p:nvPicPr>
          <p:cNvPr id="4" name="3 Imagen" descr="Fondo-de-pantalla-Abstracto-2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900"/>
            <a:ext cx="9144000" cy="7215238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857224" y="285728"/>
            <a:ext cx="76438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LEY DEL NOTARIADO PLURINACIONAL (LEY 483)</a:t>
            </a:r>
            <a:endParaRPr lang="es-BO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461779" y="2357430"/>
            <a:ext cx="857256" cy="39290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8" name="7 Rectángulo"/>
          <p:cNvSpPr/>
          <p:nvPr/>
        </p:nvSpPr>
        <p:spPr>
          <a:xfrm>
            <a:off x="4071934" y="2357430"/>
            <a:ext cx="857256" cy="39290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9" name="8 Rectángulo"/>
          <p:cNvSpPr/>
          <p:nvPr/>
        </p:nvSpPr>
        <p:spPr>
          <a:xfrm>
            <a:off x="6715140" y="2285992"/>
            <a:ext cx="857256" cy="39290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10" name="9 Forma libre"/>
          <p:cNvSpPr/>
          <p:nvPr/>
        </p:nvSpPr>
        <p:spPr>
          <a:xfrm>
            <a:off x="928662" y="5949108"/>
            <a:ext cx="7289921" cy="649996"/>
          </a:xfrm>
          <a:custGeom>
            <a:avLst/>
            <a:gdLst>
              <a:gd name="connsiteX0" fmla="*/ 517793 w 7238082"/>
              <a:gd name="connsiteY0" fmla="*/ 0 h 649996"/>
              <a:gd name="connsiteX1" fmla="*/ 0 w 7238082"/>
              <a:gd name="connsiteY1" fmla="*/ 627962 h 649996"/>
              <a:gd name="connsiteX2" fmla="*/ 7094863 w 7238082"/>
              <a:gd name="connsiteY2" fmla="*/ 649996 h 649996"/>
              <a:gd name="connsiteX3" fmla="*/ 7238082 w 7238082"/>
              <a:gd name="connsiteY3" fmla="*/ 627962 h 649996"/>
              <a:gd name="connsiteX4" fmla="*/ 6588087 w 7238082"/>
              <a:gd name="connsiteY4" fmla="*/ 22034 h 649996"/>
              <a:gd name="connsiteX5" fmla="*/ 517793 w 7238082"/>
              <a:gd name="connsiteY5" fmla="*/ 0 h 649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38082" h="649996">
                <a:moveTo>
                  <a:pt x="517793" y="0"/>
                </a:moveTo>
                <a:lnTo>
                  <a:pt x="0" y="627962"/>
                </a:lnTo>
                <a:lnTo>
                  <a:pt x="7094863" y="649996"/>
                </a:lnTo>
                <a:lnTo>
                  <a:pt x="7238082" y="627962"/>
                </a:lnTo>
                <a:lnTo>
                  <a:pt x="6588087" y="22034"/>
                </a:lnTo>
                <a:lnTo>
                  <a:pt x="517793" y="0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pic>
        <p:nvPicPr>
          <p:cNvPr id="5" name="4 Imagen" descr="pilar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1357298"/>
            <a:ext cx="7500989" cy="52864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1" name="10 Rectángulo"/>
          <p:cNvSpPr/>
          <p:nvPr/>
        </p:nvSpPr>
        <p:spPr>
          <a:xfrm>
            <a:off x="1071538" y="863726"/>
            <a:ext cx="6835396" cy="70788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pperplate Gothic Light" pitchFamily="34" charset="0"/>
              </a:rPr>
              <a:t>NOTARIADO BOLIVIANO</a:t>
            </a:r>
            <a:endParaRPr lang="es-E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pperplate Gothic Light" pitchFamily="34" charset="0"/>
            </a:endParaRPr>
          </a:p>
        </p:txBody>
      </p:sp>
      <p:sp>
        <p:nvSpPr>
          <p:cNvPr id="12" name="11 CuadroTexto">
            <a:hlinkClick r:id="rId4" action="ppaction://hlinksldjump" highlightClick="1">
              <a:snd r:embed="rId5" name="camera.wav"/>
            </a:hlinkClick>
          </p:cNvPr>
          <p:cNvSpPr txBox="1"/>
          <p:nvPr/>
        </p:nvSpPr>
        <p:spPr>
          <a:xfrm>
            <a:off x="1560587" y="1978206"/>
            <a:ext cx="553998" cy="3929090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vert270" wrap="square" rtlCol="0">
            <a:spAutoFit/>
          </a:bodyPr>
          <a:lstStyle/>
          <a:p>
            <a:r>
              <a:rPr lang="es-ES" sz="2400" b="1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ESTRUCTURA  ORGANIZATIVA</a:t>
            </a:r>
            <a:endParaRPr lang="es-BO" sz="2400" b="1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3" name="12 CuadroTexto">
            <a:hlinkClick r:id="rId6" action="ppaction://hlinksldjump" highlightClick="1">
              <a:snd r:embed="rId5" name="camera.wav"/>
            </a:hlinkClick>
          </p:cNvPr>
          <p:cNvSpPr txBox="1"/>
          <p:nvPr/>
        </p:nvSpPr>
        <p:spPr>
          <a:xfrm>
            <a:off x="4203793" y="1983887"/>
            <a:ext cx="553998" cy="3929090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EL    NOTARIO</a:t>
            </a:r>
            <a:endParaRPr lang="es-BO" sz="2400" b="1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4" name="13 CuadroTexto">
            <a:hlinkClick r:id="rId7" action="ppaction://hlinksldjump" highlightClick="1">
              <a:snd r:embed="rId5" name="camera.wav"/>
            </a:hlinkClick>
          </p:cNvPr>
          <p:cNvSpPr txBox="1"/>
          <p:nvPr/>
        </p:nvSpPr>
        <p:spPr>
          <a:xfrm>
            <a:off x="6913101" y="2027610"/>
            <a:ext cx="553998" cy="3929090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vert270" wrap="square" rtlCol="0">
            <a:spAutoFit/>
          </a:bodyPr>
          <a:lstStyle/>
          <a:p>
            <a:r>
              <a:rPr lang="es-ES" sz="2400" b="1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EL   DOCUMENTO   NOTARIAL</a:t>
            </a:r>
            <a:endParaRPr lang="es-BO" sz="2400" b="1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572264" y="6521719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Dr. Iván Rosales </a:t>
            </a:r>
            <a:r>
              <a:rPr lang="es-ES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Ch.</a:t>
            </a:r>
            <a:endParaRPr lang="es-BO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1484313"/>
            <a:ext cx="5757862" cy="684212"/>
          </a:xfrm>
        </p:spPr>
        <p:txBody>
          <a:bodyPr/>
          <a:lstStyle/>
          <a:p>
            <a:pPr algn="l"/>
            <a:r>
              <a:rPr lang="es-MX" sz="2000" dirty="0" smtClean="0">
                <a:solidFill>
                  <a:srgbClr val="FFCC00"/>
                </a:solidFill>
                <a:latin typeface="Arial" charset="0"/>
              </a:rPr>
              <a:t>DEFINIENDO </a:t>
            </a:r>
            <a:r>
              <a:rPr lang="es-MX" sz="2000" dirty="0">
                <a:solidFill>
                  <a:srgbClr val="FFCC00"/>
                </a:solidFill>
                <a:latin typeface="Arial" charset="0"/>
              </a:rPr>
              <a:t>LA TÉCNICA NOTARIAL</a:t>
            </a:r>
            <a:r>
              <a:rPr lang="es-MX" sz="5400" dirty="0"/>
              <a:t> </a:t>
            </a:r>
            <a:endParaRPr lang="es-ES" sz="5400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30838" y="3500438"/>
            <a:ext cx="1655762" cy="1079500"/>
          </a:xfrm>
        </p:spPr>
        <p:txBody>
          <a:bodyPr/>
          <a:lstStyle/>
          <a:p>
            <a:pPr algn="l">
              <a:lnSpc>
                <a:spcPct val="140000"/>
              </a:lnSpc>
              <a:spcAft>
                <a:spcPct val="5000"/>
              </a:spcAft>
            </a:pPr>
            <a:r>
              <a:rPr lang="es-ES" sz="1600" b="1">
                <a:solidFill>
                  <a:schemeClr val="hlink"/>
                </a:solidFill>
                <a:latin typeface="Arial" charset="0"/>
              </a:rPr>
              <a:t>EN LA </a:t>
            </a:r>
          </a:p>
          <a:p>
            <a:pPr algn="l">
              <a:lnSpc>
                <a:spcPct val="140000"/>
              </a:lnSpc>
              <a:spcAft>
                <a:spcPct val="5000"/>
              </a:spcAft>
            </a:pPr>
            <a:r>
              <a:rPr lang="es-ES" sz="1600" b="1">
                <a:solidFill>
                  <a:schemeClr val="hlink"/>
                </a:solidFill>
                <a:latin typeface="Arial" charset="0"/>
              </a:rPr>
              <a:t>PRACTICA</a:t>
            </a:r>
          </a:p>
          <a:p>
            <a:pPr algn="l">
              <a:lnSpc>
                <a:spcPct val="140000"/>
              </a:lnSpc>
              <a:spcAft>
                <a:spcPct val="5000"/>
              </a:spcAft>
            </a:pPr>
            <a:r>
              <a:rPr lang="es-ES" sz="1600" b="1">
                <a:solidFill>
                  <a:schemeClr val="hlink"/>
                </a:solidFill>
                <a:latin typeface="Arial" charset="0"/>
              </a:rPr>
              <a:t> NOTARIAL</a:t>
            </a:r>
            <a:endParaRPr lang="es-MX" sz="1600" b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1835150" y="333375"/>
            <a:ext cx="54006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LOS DOCUMENTOS NOTARIALES</a:t>
            </a:r>
            <a:endParaRPr lang="es-ES" b="1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1206" name="Oval 6"/>
          <p:cNvSpPr>
            <a:spLocks noChangeArrowheads="1"/>
          </p:cNvSpPr>
          <p:nvPr/>
        </p:nvSpPr>
        <p:spPr bwMode="auto">
          <a:xfrm>
            <a:off x="395288" y="3284538"/>
            <a:ext cx="2232025" cy="1935162"/>
          </a:xfrm>
          <a:prstGeom prst="ellipse">
            <a:avLst/>
          </a:prstGeom>
          <a:gradFill rotWithShape="1">
            <a:gsLst>
              <a:gs pos="0">
                <a:srgbClr val="33CC33"/>
              </a:gs>
              <a:gs pos="100000">
                <a:srgbClr val="33CC33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 smtClean="0">
              <a:solidFill>
                <a:srgbClr val="000514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 smtClean="0">
              <a:solidFill>
                <a:srgbClr val="000514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b="1" smtClean="0">
                <a:solidFill>
                  <a:srgbClr val="000514"/>
                </a:solidFill>
                <a:latin typeface="Arial" charset="0"/>
              </a:rPr>
              <a:t>TÉCNICA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b="1" smtClean="0">
                <a:solidFill>
                  <a:srgbClr val="000514"/>
                </a:solidFill>
                <a:latin typeface="Arial" charset="0"/>
              </a:rPr>
              <a:t> NOTARIAL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b="1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51207" name="Picture 7" descr="nota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33375"/>
            <a:ext cx="1841500" cy="1816100"/>
          </a:xfrm>
          <a:prstGeom prst="rect">
            <a:avLst/>
          </a:prstGeom>
          <a:solidFill>
            <a:schemeClr val="accent1"/>
          </a:solidFill>
          <a:effectLst>
            <a:outerShdw dist="68392" dir="1308085" algn="ctr" rotWithShape="0">
              <a:schemeClr val="bg2"/>
            </a:outerShdw>
          </a:effectLst>
        </p:spPr>
      </p:pic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3101975" y="3551238"/>
            <a:ext cx="1657350" cy="165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lnSpc>
                <a:spcPct val="140000"/>
              </a:lnSpc>
              <a:spcBef>
                <a:spcPct val="20000"/>
              </a:spcBef>
              <a:spcAft>
                <a:spcPct val="500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s-ES" sz="1600" smtClean="0">
                <a:solidFill>
                  <a:srgbClr val="FFFFFF"/>
                </a:solidFill>
                <a:latin typeface="Arial" charset="0"/>
              </a:rPr>
              <a:t>CONJUNTO de </a:t>
            </a:r>
            <a:r>
              <a:rPr lang="es-ES" sz="1600" b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RECURSOS OPERATIVOS</a:t>
            </a:r>
            <a:endParaRPr lang="es-MX" sz="1600" b="1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1209" name="Line 9"/>
          <p:cNvSpPr>
            <a:spLocks noChangeShapeType="1"/>
          </p:cNvSpPr>
          <p:nvPr/>
        </p:nvSpPr>
        <p:spPr bwMode="auto">
          <a:xfrm>
            <a:off x="1984375" y="5465763"/>
            <a:ext cx="50482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BO" sz="16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1210" name="Line 10"/>
          <p:cNvSpPr>
            <a:spLocks noChangeShapeType="1"/>
          </p:cNvSpPr>
          <p:nvPr/>
        </p:nvSpPr>
        <p:spPr bwMode="auto">
          <a:xfrm>
            <a:off x="1911350" y="2946400"/>
            <a:ext cx="50482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BO" sz="16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1211" name="Line 11"/>
          <p:cNvSpPr>
            <a:spLocks noChangeShapeType="1"/>
          </p:cNvSpPr>
          <p:nvPr/>
        </p:nvSpPr>
        <p:spPr bwMode="auto">
          <a:xfrm>
            <a:off x="2416175" y="2946400"/>
            <a:ext cx="431800" cy="1295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BO" sz="16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auto">
          <a:xfrm flipH="1">
            <a:off x="2487613" y="4241800"/>
            <a:ext cx="360362" cy="1223963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BO" sz="16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1213" name="Line 13"/>
          <p:cNvSpPr>
            <a:spLocks noChangeShapeType="1"/>
          </p:cNvSpPr>
          <p:nvPr/>
        </p:nvSpPr>
        <p:spPr bwMode="auto">
          <a:xfrm>
            <a:off x="5359400" y="5516563"/>
            <a:ext cx="50482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BO" sz="16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1214" name="Line 14"/>
          <p:cNvSpPr>
            <a:spLocks noChangeShapeType="1"/>
          </p:cNvSpPr>
          <p:nvPr/>
        </p:nvSpPr>
        <p:spPr bwMode="auto">
          <a:xfrm>
            <a:off x="5286375" y="2997200"/>
            <a:ext cx="50482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BO" sz="16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1215" name="Line 15"/>
          <p:cNvSpPr>
            <a:spLocks noChangeShapeType="1"/>
          </p:cNvSpPr>
          <p:nvPr/>
        </p:nvSpPr>
        <p:spPr bwMode="auto">
          <a:xfrm flipH="1">
            <a:off x="5143500" y="2997200"/>
            <a:ext cx="144463" cy="1295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BO" sz="16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1216" name="Line 16"/>
          <p:cNvSpPr>
            <a:spLocks noChangeShapeType="1"/>
          </p:cNvSpPr>
          <p:nvPr/>
        </p:nvSpPr>
        <p:spPr bwMode="auto">
          <a:xfrm>
            <a:off x="5143500" y="4292600"/>
            <a:ext cx="215900" cy="1223963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BO" sz="1600" smtClean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203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2060575"/>
            <a:ext cx="5757862" cy="684213"/>
          </a:xfrm>
        </p:spPr>
        <p:txBody>
          <a:bodyPr/>
          <a:lstStyle/>
          <a:p>
            <a:pPr algn="l"/>
            <a:r>
              <a:rPr lang="es-MX" sz="2000" dirty="0" smtClean="0">
                <a:solidFill>
                  <a:srgbClr val="FFCC00"/>
                </a:solidFill>
                <a:latin typeface="Arial" charset="0"/>
              </a:rPr>
              <a:t>DOCUMENTOS </a:t>
            </a:r>
            <a:r>
              <a:rPr lang="es-MX" sz="2000" dirty="0">
                <a:solidFill>
                  <a:srgbClr val="FFCC00"/>
                </a:solidFill>
                <a:latin typeface="Arial" charset="0"/>
              </a:rPr>
              <a:t>NOTARIALES</a:t>
            </a:r>
            <a:endParaRPr lang="es-ES" sz="2000" dirty="0">
              <a:solidFill>
                <a:srgbClr val="FFCC00"/>
              </a:solidFill>
              <a:latin typeface="Arial" charset="0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1835150" y="333375"/>
            <a:ext cx="54006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LOS DOCUMENTOS NOTARIALES</a:t>
            </a:r>
            <a:endParaRPr lang="es-ES" b="1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43015" name="Picture 7" descr="nota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33375"/>
            <a:ext cx="1841500" cy="1816100"/>
          </a:xfrm>
          <a:prstGeom prst="rect">
            <a:avLst/>
          </a:prstGeom>
          <a:solidFill>
            <a:schemeClr val="accent1"/>
          </a:solidFill>
          <a:effectLst>
            <a:outerShdw dist="68392" dir="1308085" algn="ctr" rotWithShape="0">
              <a:schemeClr val="bg2"/>
            </a:outerShdw>
          </a:effectLst>
        </p:spPr>
      </p:pic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3635375" y="3284538"/>
            <a:ext cx="5111750" cy="165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fontAlgn="base">
              <a:lnSpc>
                <a:spcPct val="140000"/>
              </a:lnSpc>
              <a:spcBef>
                <a:spcPct val="20000"/>
              </a:spcBef>
              <a:spcAft>
                <a:spcPct val="500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s-ES" sz="16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“Los documentos notariales son instrumentos públicos. Es notarial todo documento con las formalidades de ley, autorizado por Notario, en ejercicio de sus funciones dentro de los limites de su competencia.”</a:t>
            </a:r>
            <a:endParaRPr lang="es-MX" sz="1600" b="1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149225" y="3881438"/>
            <a:ext cx="3384550" cy="5762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smtClean="0">
                <a:solidFill>
                  <a:srgbClr val="000514"/>
                </a:solidFill>
                <a:latin typeface="Arial" charset="0"/>
              </a:rPr>
              <a:t>CARLOS PELOSI</a:t>
            </a:r>
          </a:p>
        </p:txBody>
      </p:sp>
    </p:spTree>
    <p:extLst>
      <p:ext uri="{BB962C8B-B14F-4D97-AF65-F5344CB8AC3E}">
        <p14:creationId xmlns="" xmlns:p14="http://schemas.microsoft.com/office/powerpoint/2010/main" val="304549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1484313"/>
            <a:ext cx="5757862" cy="684212"/>
          </a:xfrm>
        </p:spPr>
        <p:txBody>
          <a:bodyPr/>
          <a:lstStyle/>
          <a:p>
            <a:pPr algn="l"/>
            <a:r>
              <a:rPr lang="es-MX" sz="2000" dirty="0" smtClean="0">
                <a:solidFill>
                  <a:srgbClr val="FFCC00"/>
                </a:solidFill>
                <a:latin typeface="Arial" charset="0"/>
              </a:rPr>
              <a:t>DOCUMENTOS </a:t>
            </a:r>
            <a:r>
              <a:rPr lang="es-MX" sz="2000" dirty="0">
                <a:solidFill>
                  <a:srgbClr val="FFCC00"/>
                </a:solidFill>
                <a:latin typeface="Arial" charset="0"/>
              </a:rPr>
              <a:t>NOTARIALES</a:t>
            </a:r>
            <a:endParaRPr lang="es-ES" sz="5400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2816225"/>
            <a:ext cx="2160588" cy="2016125"/>
          </a:xfrm>
        </p:spPr>
        <p:txBody>
          <a:bodyPr/>
          <a:lstStyle/>
          <a:p>
            <a:pPr algn="l">
              <a:lnSpc>
                <a:spcPct val="140000"/>
              </a:lnSpc>
              <a:spcAft>
                <a:spcPct val="5000"/>
              </a:spcAft>
            </a:pPr>
            <a:r>
              <a:rPr lang="es-ES" sz="1600" dirty="0">
                <a:effectLst/>
                <a:latin typeface="Arial" charset="0"/>
              </a:rPr>
              <a:t>REPRODUCE:</a:t>
            </a:r>
          </a:p>
          <a:p>
            <a:pPr algn="l">
              <a:lnSpc>
                <a:spcPct val="140000"/>
              </a:lnSpc>
              <a:spcAft>
                <a:spcPct val="5000"/>
              </a:spcAft>
            </a:pPr>
            <a:r>
              <a:rPr lang="es-ES" sz="1600" dirty="0">
                <a:effectLst/>
                <a:latin typeface="Arial" charset="0"/>
              </a:rPr>
              <a:t>-Actos</a:t>
            </a:r>
          </a:p>
          <a:p>
            <a:pPr algn="l">
              <a:lnSpc>
                <a:spcPct val="140000"/>
              </a:lnSpc>
              <a:spcAft>
                <a:spcPct val="5000"/>
              </a:spcAft>
            </a:pPr>
            <a:r>
              <a:rPr lang="es-ES" sz="1600" dirty="0">
                <a:effectLst/>
                <a:latin typeface="Arial" charset="0"/>
              </a:rPr>
              <a:t>-Hechos y</a:t>
            </a:r>
          </a:p>
          <a:p>
            <a:pPr algn="l">
              <a:lnSpc>
                <a:spcPct val="140000"/>
              </a:lnSpc>
              <a:spcAft>
                <a:spcPct val="5000"/>
              </a:spcAft>
            </a:pPr>
            <a:r>
              <a:rPr lang="es-ES" sz="1600" dirty="0">
                <a:effectLst/>
                <a:latin typeface="Arial" charset="0"/>
              </a:rPr>
              <a:t>-Negocios jurídicos</a:t>
            </a:r>
            <a:endParaRPr lang="es-MX" sz="1600" dirty="0">
              <a:effectLst/>
              <a:latin typeface="Arial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835150" y="333375"/>
            <a:ext cx="54006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LA TÉCNICA NOTARIAL</a:t>
            </a:r>
            <a:endParaRPr lang="es-ES" b="1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476375" y="6021388"/>
            <a:ext cx="6400800" cy="83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endParaRPr lang="es-ES" smtClean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endParaRPr lang="es-ES" smtClean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endParaRPr lang="es-ES" smtClean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58" name="Oval 6"/>
          <p:cNvSpPr>
            <a:spLocks noChangeArrowheads="1"/>
          </p:cNvSpPr>
          <p:nvPr/>
        </p:nvSpPr>
        <p:spPr bwMode="auto">
          <a:xfrm>
            <a:off x="2124075" y="2611763"/>
            <a:ext cx="2232025" cy="1935162"/>
          </a:xfrm>
          <a:prstGeom prst="ellipse">
            <a:avLst/>
          </a:prstGeom>
          <a:gradFill rotWithShape="1">
            <a:gsLst>
              <a:gs pos="0">
                <a:srgbClr val="33CC33"/>
              </a:gs>
              <a:gs pos="100000">
                <a:srgbClr val="33CC33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 dirty="0" smtClean="0">
              <a:solidFill>
                <a:srgbClr val="000514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 b="1" dirty="0" smtClean="0">
              <a:solidFill>
                <a:srgbClr val="000514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>
                <a:solidFill>
                  <a:srgbClr val="000514"/>
                </a:solidFill>
                <a:latin typeface="Arial" charset="0"/>
              </a:rPr>
              <a:t>Representación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>
                <a:solidFill>
                  <a:srgbClr val="000514"/>
                </a:solidFill>
                <a:latin typeface="Arial" charset="0"/>
              </a:rPr>
              <a:t>material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>
                <a:solidFill>
                  <a:srgbClr val="000514"/>
                </a:solidFill>
                <a:latin typeface="Arial" charset="0"/>
              </a:rPr>
              <a:t>idónea</a:t>
            </a:r>
            <a:endParaRPr lang="es-MX" b="1" dirty="0" smtClean="0">
              <a:solidFill>
                <a:srgbClr val="000514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b="1" dirty="0" smtClean="0">
              <a:solidFill>
                <a:srgbClr val="000514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dirty="0" smtClean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23559" name="Picture 7" descr="nota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33375"/>
            <a:ext cx="1841500" cy="1816100"/>
          </a:xfrm>
          <a:prstGeom prst="rect">
            <a:avLst/>
          </a:prstGeom>
          <a:solidFill>
            <a:schemeClr val="accent1"/>
          </a:solidFill>
          <a:effectLst>
            <a:outerShdw dist="68392" dir="1308085" algn="ctr" rotWithShape="0">
              <a:schemeClr val="bg2"/>
            </a:outerShdw>
          </a:effectLst>
        </p:spPr>
      </p:pic>
      <p:sp>
        <p:nvSpPr>
          <p:cNvPr id="23560" name="Rectangle 8"/>
          <p:cNvSpPr>
            <a:spLocks noChangeArrowheads="1"/>
          </p:cNvSpPr>
          <p:nvPr/>
        </p:nvSpPr>
        <p:spPr bwMode="auto">
          <a:xfrm flipH="1">
            <a:off x="229150" y="3323678"/>
            <a:ext cx="17272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lnSpc>
                <a:spcPct val="140000"/>
              </a:lnSpc>
              <a:spcBef>
                <a:spcPct val="20000"/>
              </a:spcBef>
              <a:spcAft>
                <a:spcPct val="500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s-ES" sz="1600" b="1" dirty="0" smtClean="0">
                <a:solidFill>
                  <a:srgbClr val="FFFFFF"/>
                </a:solidFill>
                <a:latin typeface="Arial" charset="0"/>
              </a:rPr>
              <a:t>Documento Notarial</a:t>
            </a:r>
            <a:endParaRPr lang="es-MX" sz="1600" b="1" dirty="0" smtClean="0">
              <a:solidFill>
                <a:srgbClr val="FFCC00"/>
              </a:solidFill>
              <a:latin typeface="Arial" charset="0"/>
            </a:endParaRPr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1158875" y="5008566"/>
            <a:ext cx="50482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BO" sz="16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1085850" y="2489203"/>
            <a:ext cx="50482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BO" sz="16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1590675" y="2489203"/>
            <a:ext cx="431800" cy="1295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BO" sz="16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 flipH="1">
            <a:off x="1662113" y="3784603"/>
            <a:ext cx="360362" cy="1223963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BO" sz="16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>
            <a:off x="4572000" y="5059366"/>
            <a:ext cx="50482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BO" sz="16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>
            <a:off x="4498975" y="2540003"/>
            <a:ext cx="50482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BO" sz="16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 flipH="1">
            <a:off x="4356100" y="2540003"/>
            <a:ext cx="144463" cy="1295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BO" sz="16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>
            <a:off x="4356100" y="3835403"/>
            <a:ext cx="215900" cy="1223963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BO" sz="16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6951662" y="2789975"/>
            <a:ext cx="21240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40000"/>
              </a:lnSpc>
              <a:spcBef>
                <a:spcPct val="20000"/>
              </a:spcBef>
              <a:spcAft>
                <a:spcPct val="500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s-ES" sz="1600" dirty="0" smtClean="0">
                <a:solidFill>
                  <a:srgbClr val="FFFFFF"/>
                </a:solidFill>
                <a:latin typeface="Arial" charset="0"/>
              </a:rPr>
              <a:t>Para: Crear, </a:t>
            </a:r>
          </a:p>
          <a:p>
            <a:pPr fontAlgn="base">
              <a:lnSpc>
                <a:spcPct val="140000"/>
              </a:lnSpc>
              <a:spcBef>
                <a:spcPct val="20000"/>
              </a:spcBef>
              <a:spcAft>
                <a:spcPct val="500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s-ES" sz="1600" dirty="0" smtClean="0">
                <a:solidFill>
                  <a:srgbClr val="FFFFFF"/>
                </a:solidFill>
                <a:latin typeface="Arial" charset="0"/>
              </a:rPr>
              <a:t>modificar </a:t>
            </a:r>
          </a:p>
          <a:p>
            <a:pPr fontAlgn="base">
              <a:lnSpc>
                <a:spcPct val="140000"/>
              </a:lnSpc>
              <a:spcBef>
                <a:spcPct val="20000"/>
              </a:spcBef>
              <a:spcAft>
                <a:spcPct val="500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s-ES" sz="1600" dirty="0" smtClean="0">
                <a:solidFill>
                  <a:srgbClr val="FFFFFF"/>
                </a:solidFill>
                <a:latin typeface="Arial" charset="0"/>
              </a:rPr>
              <a:t>o disolver un</a:t>
            </a:r>
          </a:p>
          <a:p>
            <a:pPr fontAlgn="base">
              <a:lnSpc>
                <a:spcPct val="140000"/>
              </a:lnSpc>
              <a:spcBef>
                <a:spcPct val="20000"/>
              </a:spcBef>
              <a:spcAft>
                <a:spcPct val="500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s-ES" sz="1600" dirty="0" smtClean="0">
                <a:solidFill>
                  <a:srgbClr val="FFFFFF"/>
                </a:solidFill>
                <a:latin typeface="Arial" charset="0"/>
              </a:rPr>
              <a:t>VINCULO JURIDICO</a:t>
            </a:r>
            <a:endParaRPr lang="es-MX" sz="1600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574" name="Line 22"/>
          <p:cNvSpPr>
            <a:spLocks noChangeShapeType="1"/>
          </p:cNvSpPr>
          <p:nvPr/>
        </p:nvSpPr>
        <p:spPr bwMode="auto">
          <a:xfrm>
            <a:off x="687388" y="4977305"/>
            <a:ext cx="3770312" cy="6985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BO" sz="16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575" name="Line 23"/>
          <p:cNvSpPr>
            <a:spLocks noChangeShapeType="1"/>
          </p:cNvSpPr>
          <p:nvPr/>
        </p:nvSpPr>
        <p:spPr bwMode="auto">
          <a:xfrm flipV="1">
            <a:off x="4445000" y="4905867"/>
            <a:ext cx="3803650" cy="762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BO" sz="16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2987675" y="5507530"/>
            <a:ext cx="3168650" cy="68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b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Autorizada por un Notario</a:t>
            </a:r>
            <a:endParaRPr lang="es-ES" b="1" smtClean="0">
              <a:solidFill>
                <a:srgbClr val="E5E5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77" name="Line 25"/>
          <p:cNvSpPr>
            <a:spLocks noChangeShapeType="1"/>
          </p:cNvSpPr>
          <p:nvPr/>
        </p:nvSpPr>
        <p:spPr bwMode="auto">
          <a:xfrm>
            <a:off x="6021388" y="5072066"/>
            <a:ext cx="50482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BO" sz="16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578" name="Line 26"/>
          <p:cNvSpPr>
            <a:spLocks noChangeShapeType="1"/>
          </p:cNvSpPr>
          <p:nvPr/>
        </p:nvSpPr>
        <p:spPr bwMode="auto">
          <a:xfrm>
            <a:off x="5948363" y="2552703"/>
            <a:ext cx="50482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BO" sz="16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579" name="Line 27"/>
          <p:cNvSpPr>
            <a:spLocks noChangeShapeType="1"/>
          </p:cNvSpPr>
          <p:nvPr/>
        </p:nvSpPr>
        <p:spPr bwMode="auto">
          <a:xfrm>
            <a:off x="6453188" y="2552703"/>
            <a:ext cx="431800" cy="1295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BO" sz="16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580" name="Line 28"/>
          <p:cNvSpPr>
            <a:spLocks noChangeShapeType="1"/>
          </p:cNvSpPr>
          <p:nvPr/>
        </p:nvSpPr>
        <p:spPr bwMode="auto">
          <a:xfrm flipH="1">
            <a:off x="6524625" y="3848103"/>
            <a:ext cx="360363" cy="1223963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BO" sz="1600" smtClean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770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835150" y="333375"/>
            <a:ext cx="54006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DOCUMENTOS NOTARIALES</a:t>
            </a:r>
            <a:endParaRPr lang="es-ES" b="1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476375" y="6021388"/>
            <a:ext cx="6400800" cy="83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endParaRPr lang="es-ES" smtClean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endParaRPr lang="es-ES" smtClean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endParaRPr lang="es-ES" smtClean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3559" name="Picture 7" descr="nota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33375"/>
            <a:ext cx="1841500" cy="1816100"/>
          </a:xfrm>
          <a:prstGeom prst="rect">
            <a:avLst/>
          </a:prstGeom>
          <a:solidFill>
            <a:schemeClr val="accent1"/>
          </a:solidFill>
          <a:effectLst>
            <a:outerShdw dist="68392" dir="1308085" algn="ctr" rotWithShape="0">
              <a:schemeClr val="bg2"/>
            </a:outerShdw>
          </a:effectLst>
        </p:spPr>
      </p:pic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683569" y="2564904"/>
            <a:ext cx="7776864" cy="3231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BO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ARTÍCULO 39</a:t>
            </a:r>
            <a:r>
              <a:rPr lang="es-B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. (DOCUMENTOS NOTARIALES).- </a:t>
            </a:r>
            <a:endParaRPr lang="es-B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BO" dirty="0">
                <a:latin typeface="Arial"/>
                <a:ea typeface="Calibri"/>
                <a:cs typeface="Times New Roman"/>
              </a:rPr>
              <a:t>I. Son documentos notariales aquellos que la notaria o el notario elabora, redacta, interviene o autoriza, confiriendo fe a los actos, los hechos y las circunstancias que presencia. Serán otorgados con arreglo a lo dispuesto en la presente Ley. </a:t>
            </a:r>
            <a:endParaRPr lang="es-BO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BO" dirty="0">
                <a:latin typeface="Arial"/>
                <a:ea typeface="Calibri"/>
                <a:cs typeface="Times New Roman"/>
              </a:rPr>
              <a:t>II. Constituye parte del documento notarial el recibir, interpretar, redactar y dar forma legal a las voluntades de los interesados. </a:t>
            </a:r>
            <a:endParaRPr lang="es-BO" dirty="0">
              <a:latin typeface="Calibri"/>
              <a:ea typeface="Calibri"/>
              <a:cs typeface="Times New Roman"/>
            </a:endParaRPr>
          </a:p>
          <a:p>
            <a:pPr fontAlgn="base">
              <a:lnSpc>
                <a:spcPct val="140000"/>
              </a:lnSpc>
              <a:spcBef>
                <a:spcPct val="20000"/>
              </a:spcBef>
              <a:spcAft>
                <a:spcPct val="500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s-ES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Ley del Notariado Plurinacional (LNP)</a:t>
            </a:r>
            <a:endParaRPr lang="es-MX" sz="1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709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1484313"/>
            <a:ext cx="5757862" cy="684212"/>
          </a:xfrm>
        </p:spPr>
        <p:txBody>
          <a:bodyPr/>
          <a:lstStyle/>
          <a:p>
            <a:pPr algn="l"/>
            <a:r>
              <a:rPr lang="es-MX" sz="2000" dirty="0" smtClean="0">
                <a:solidFill>
                  <a:srgbClr val="FFCC00"/>
                </a:solidFill>
                <a:latin typeface="Arial" charset="0"/>
              </a:rPr>
              <a:t>IMPORTANCIA </a:t>
            </a:r>
            <a:r>
              <a:rPr lang="es-MX" sz="2000" dirty="0">
                <a:solidFill>
                  <a:srgbClr val="FFCC00"/>
                </a:solidFill>
                <a:latin typeface="Arial" charset="0"/>
              </a:rPr>
              <a:t>Y EFECTOS</a:t>
            </a:r>
            <a:endParaRPr lang="es-ES" sz="5400" dirty="0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1835150" y="333375"/>
            <a:ext cx="54006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LOS DOCUMENTOS NOTARIALES</a:t>
            </a:r>
            <a:endParaRPr lang="es-ES" b="1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1476375" y="6021388"/>
            <a:ext cx="6400800" cy="83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endParaRPr lang="es-ES" smtClean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endParaRPr lang="es-ES" smtClean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endParaRPr lang="es-ES" smtClean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5061" name="Picture 5" descr="nota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33375"/>
            <a:ext cx="1841500" cy="1816100"/>
          </a:xfrm>
          <a:prstGeom prst="rect">
            <a:avLst/>
          </a:prstGeom>
          <a:solidFill>
            <a:schemeClr val="accent1"/>
          </a:solidFill>
          <a:effectLst>
            <a:outerShdw dist="68392" dir="1308085" algn="ctr" rotWithShape="0">
              <a:schemeClr val="bg2"/>
            </a:outerShdw>
          </a:effectLst>
        </p:spPr>
      </p:pic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3059113" y="4080487"/>
            <a:ext cx="2244725" cy="431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smtClean="0">
                <a:solidFill>
                  <a:srgbClr val="000514"/>
                </a:solidFill>
                <a:latin typeface="Arial" charset="0"/>
              </a:rPr>
              <a:t>.</a:t>
            </a:r>
            <a:r>
              <a:rPr lang="es-ES" sz="160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" sz="1600" b="1" smtClean="0">
                <a:solidFill>
                  <a:srgbClr val="000514"/>
                </a:solidFill>
                <a:latin typeface="Arial" charset="0"/>
              </a:rPr>
              <a:t>Importancia</a:t>
            </a:r>
          </a:p>
        </p:txBody>
      </p:sp>
      <p:sp>
        <p:nvSpPr>
          <p:cNvPr id="45064" name="Oval 8"/>
          <p:cNvSpPr>
            <a:spLocks noChangeArrowheads="1"/>
          </p:cNvSpPr>
          <p:nvPr/>
        </p:nvSpPr>
        <p:spPr bwMode="auto">
          <a:xfrm>
            <a:off x="557213" y="2492375"/>
            <a:ext cx="2627312" cy="7207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smtClean="0">
                <a:solidFill>
                  <a:srgbClr val="000514"/>
                </a:solidFill>
                <a:latin typeface="Arial" charset="0"/>
              </a:rPr>
              <a:t>Manifestaciones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smtClean="0">
                <a:solidFill>
                  <a:srgbClr val="000514"/>
                </a:solidFill>
                <a:latin typeface="Arial" charset="0"/>
              </a:rPr>
              <a:t>de Voluntad</a:t>
            </a:r>
          </a:p>
        </p:txBody>
      </p:sp>
      <p:sp>
        <p:nvSpPr>
          <p:cNvPr id="45065" name="Oval 9"/>
          <p:cNvSpPr>
            <a:spLocks noChangeArrowheads="1"/>
          </p:cNvSpPr>
          <p:nvPr/>
        </p:nvSpPr>
        <p:spPr bwMode="auto">
          <a:xfrm>
            <a:off x="3419475" y="2492375"/>
            <a:ext cx="2627313" cy="7207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smtClean="0">
                <a:solidFill>
                  <a:srgbClr val="000514"/>
                </a:solidFill>
                <a:latin typeface="Arial" charset="0"/>
              </a:rPr>
              <a:t>Negocios Jurídicos</a:t>
            </a:r>
          </a:p>
        </p:txBody>
      </p:sp>
      <p:sp>
        <p:nvSpPr>
          <p:cNvPr id="45066" name="Oval 10"/>
          <p:cNvSpPr>
            <a:spLocks noChangeArrowheads="1"/>
          </p:cNvSpPr>
          <p:nvPr/>
        </p:nvSpPr>
        <p:spPr bwMode="auto">
          <a:xfrm>
            <a:off x="6300788" y="2492375"/>
            <a:ext cx="2627312" cy="7207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smtClean="0">
                <a:solidFill>
                  <a:srgbClr val="000514"/>
                </a:solidFill>
                <a:latin typeface="Arial" charset="0"/>
              </a:rPr>
              <a:t>Hechos ciertos</a:t>
            </a:r>
          </a:p>
        </p:txBody>
      </p:sp>
      <p:sp>
        <p:nvSpPr>
          <p:cNvPr id="45067" name="Freeform 11"/>
          <p:cNvSpPr>
            <a:spLocks/>
          </p:cNvSpPr>
          <p:nvPr/>
        </p:nvSpPr>
        <p:spPr bwMode="auto">
          <a:xfrm>
            <a:off x="611188" y="3143862"/>
            <a:ext cx="7777162" cy="792162"/>
          </a:xfrm>
          <a:custGeom>
            <a:avLst/>
            <a:gdLst>
              <a:gd name="T0" fmla="*/ 0 w 4899"/>
              <a:gd name="T1" fmla="*/ 0 h 499"/>
              <a:gd name="T2" fmla="*/ 635 w 4899"/>
              <a:gd name="T3" fmla="*/ 363 h 499"/>
              <a:gd name="T4" fmla="*/ 1996 w 4899"/>
              <a:gd name="T5" fmla="*/ 363 h 499"/>
              <a:gd name="T6" fmla="*/ 2268 w 4899"/>
              <a:gd name="T7" fmla="*/ 499 h 499"/>
              <a:gd name="T8" fmla="*/ 2359 w 4899"/>
              <a:gd name="T9" fmla="*/ 363 h 499"/>
              <a:gd name="T10" fmla="*/ 4309 w 4899"/>
              <a:gd name="T11" fmla="*/ 363 h 499"/>
              <a:gd name="T12" fmla="*/ 4899 w 4899"/>
              <a:gd name="T13" fmla="*/ 91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99" h="499">
                <a:moveTo>
                  <a:pt x="0" y="0"/>
                </a:moveTo>
                <a:cubicBezTo>
                  <a:pt x="151" y="151"/>
                  <a:pt x="302" y="303"/>
                  <a:pt x="635" y="363"/>
                </a:cubicBezTo>
                <a:cubicBezTo>
                  <a:pt x="968" y="423"/>
                  <a:pt x="1724" y="340"/>
                  <a:pt x="1996" y="363"/>
                </a:cubicBezTo>
                <a:cubicBezTo>
                  <a:pt x="2268" y="386"/>
                  <a:pt x="2208" y="499"/>
                  <a:pt x="2268" y="499"/>
                </a:cubicBezTo>
                <a:cubicBezTo>
                  <a:pt x="2328" y="499"/>
                  <a:pt x="2019" y="386"/>
                  <a:pt x="2359" y="363"/>
                </a:cubicBezTo>
                <a:cubicBezTo>
                  <a:pt x="2699" y="340"/>
                  <a:pt x="3886" y="408"/>
                  <a:pt x="4309" y="363"/>
                </a:cubicBezTo>
                <a:cubicBezTo>
                  <a:pt x="4732" y="318"/>
                  <a:pt x="4801" y="136"/>
                  <a:pt x="4899" y="91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BO" sz="16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5069" name="Oval 13"/>
          <p:cNvSpPr>
            <a:spLocks noChangeArrowheads="1"/>
          </p:cNvSpPr>
          <p:nvPr/>
        </p:nvSpPr>
        <p:spPr bwMode="auto">
          <a:xfrm>
            <a:off x="534988" y="4161696"/>
            <a:ext cx="2232025" cy="1935163"/>
          </a:xfrm>
          <a:prstGeom prst="ellipse">
            <a:avLst/>
          </a:prstGeom>
          <a:gradFill rotWithShape="1">
            <a:gsLst>
              <a:gs pos="0">
                <a:srgbClr val="99CC00">
                  <a:gamma/>
                  <a:shade val="46275"/>
                  <a:invGamma/>
                </a:srgbClr>
              </a:gs>
              <a:gs pos="100000">
                <a:srgbClr val="99CC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 smtClean="0">
              <a:solidFill>
                <a:srgbClr val="000514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 b="1" smtClean="0">
              <a:solidFill>
                <a:srgbClr val="000514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smtClean="0">
                <a:solidFill>
                  <a:srgbClr val="000514"/>
                </a:solidFill>
                <a:latin typeface="Arial" charset="0"/>
              </a:rPr>
              <a:t>por los requisitos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smtClean="0">
                <a:solidFill>
                  <a:srgbClr val="000514"/>
                </a:solidFill>
                <a:latin typeface="Arial" charset="0"/>
              </a:rPr>
              <a:t> a las que están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smtClean="0">
                <a:solidFill>
                  <a:srgbClr val="000514"/>
                </a:solidFill>
                <a:latin typeface="Arial" charset="0"/>
              </a:rPr>
              <a:t>sometidos por ley</a:t>
            </a:r>
            <a:endParaRPr lang="es-MX" b="1" smtClean="0">
              <a:solidFill>
                <a:srgbClr val="000514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b="1" smtClean="0">
              <a:solidFill>
                <a:srgbClr val="000514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5070" name="Oval 14"/>
          <p:cNvSpPr>
            <a:spLocks noChangeArrowheads="1"/>
          </p:cNvSpPr>
          <p:nvPr/>
        </p:nvSpPr>
        <p:spPr bwMode="auto">
          <a:xfrm>
            <a:off x="6207125" y="4234721"/>
            <a:ext cx="2232025" cy="1935163"/>
          </a:xfrm>
          <a:prstGeom prst="ellipse">
            <a:avLst/>
          </a:prstGeom>
          <a:gradFill rotWithShape="1">
            <a:gsLst>
              <a:gs pos="0">
                <a:srgbClr val="99CC00">
                  <a:gamma/>
                  <a:shade val="46275"/>
                  <a:invGamma/>
                </a:srgbClr>
              </a:gs>
              <a:gs pos="100000">
                <a:srgbClr val="99CC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 dirty="0" smtClean="0">
              <a:solidFill>
                <a:srgbClr val="000514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>
                <a:solidFill>
                  <a:srgbClr val="000514"/>
                </a:solidFill>
                <a:latin typeface="Arial" charset="0"/>
              </a:rPr>
              <a:t>por el rol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>
                <a:solidFill>
                  <a:srgbClr val="000514"/>
                </a:solidFill>
                <a:latin typeface="Arial" charset="0"/>
              </a:rPr>
              <a:t>preponderante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>
                <a:solidFill>
                  <a:srgbClr val="000514"/>
                </a:solidFill>
                <a:latin typeface="Arial" charset="0"/>
              </a:rPr>
              <a:t> que despliegan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>
                <a:solidFill>
                  <a:srgbClr val="000514"/>
                </a:solidFill>
                <a:latin typeface="Arial" charset="0"/>
              </a:rPr>
              <a:t> como prueba</a:t>
            </a:r>
            <a:endParaRPr lang="es-ES" b="1" dirty="0" smtClean="0">
              <a:solidFill>
                <a:srgbClr val="000514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 flipH="1">
            <a:off x="2627313" y="4583724"/>
            <a:ext cx="1368425" cy="720725"/>
          </a:xfrm>
          <a:prstGeom prst="line">
            <a:avLst/>
          </a:prstGeom>
          <a:noFill/>
          <a:ln w="57150">
            <a:solidFill>
              <a:srgbClr val="99CC00"/>
            </a:solidFill>
            <a:round/>
            <a:headEnd/>
            <a:tailEnd type="triangle" w="med" len="med"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BO" sz="16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5072" name="Line 16"/>
          <p:cNvSpPr>
            <a:spLocks noChangeShapeType="1"/>
          </p:cNvSpPr>
          <p:nvPr/>
        </p:nvSpPr>
        <p:spPr bwMode="auto">
          <a:xfrm>
            <a:off x="4572000" y="4583724"/>
            <a:ext cx="1800225" cy="576263"/>
          </a:xfrm>
          <a:prstGeom prst="line">
            <a:avLst/>
          </a:prstGeom>
          <a:noFill/>
          <a:ln w="57150">
            <a:solidFill>
              <a:srgbClr val="99CC00"/>
            </a:solidFill>
            <a:round/>
            <a:headEnd/>
            <a:tailEnd type="triangle" w="med" len="med"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BO" sz="16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3276600" y="3143862"/>
            <a:ext cx="2952750" cy="68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b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documentos notariales</a:t>
            </a:r>
            <a:endParaRPr lang="es-ES" b="1" smtClean="0">
              <a:solidFill>
                <a:srgbClr val="E5E5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205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35037" y="980728"/>
            <a:ext cx="6553200" cy="684212"/>
          </a:xfrm>
        </p:spPr>
        <p:txBody>
          <a:bodyPr/>
          <a:lstStyle/>
          <a:p>
            <a:pPr algn="l"/>
            <a:r>
              <a:rPr lang="es-MX" sz="1800" dirty="0" smtClean="0">
                <a:solidFill>
                  <a:srgbClr val="FFCC00"/>
                </a:solidFill>
                <a:latin typeface="Arial" charset="0"/>
              </a:rPr>
              <a:t>CLASIFICACION</a:t>
            </a:r>
            <a:endParaRPr lang="es-ES" sz="1800" dirty="0"/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1476375" y="6021388"/>
            <a:ext cx="6400800" cy="83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endParaRPr lang="es-ES" smtClean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endParaRPr lang="es-ES" smtClean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endParaRPr lang="es-ES" smtClean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6085" name="Picture 5" descr="nota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33375"/>
            <a:ext cx="1841500" cy="1816100"/>
          </a:xfrm>
          <a:prstGeom prst="rect">
            <a:avLst/>
          </a:prstGeom>
          <a:solidFill>
            <a:schemeClr val="accent1"/>
          </a:solidFill>
          <a:effectLst>
            <a:outerShdw dist="68392" dir="1308085" algn="ctr" rotWithShape="0">
              <a:schemeClr val="bg2"/>
            </a:outerShdw>
          </a:effectLst>
        </p:spPr>
      </p:pic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88900" y="2672743"/>
            <a:ext cx="2627313" cy="431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smtClean="0">
                <a:solidFill>
                  <a:srgbClr val="000514"/>
                </a:solidFill>
                <a:latin typeface="Arial" charset="0"/>
              </a:rPr>
              <a:t>Carlos Gonzáles</a:t>
            </a:r>
          </a:p>
        </p:txBody>
      </p:sp>
      <p:sp>
        <p:nvSpPr>
          <p:cNvPr id="46091" name="Oval 11"/>
          <p:cNvSpPr>
            <a:spLocks noChangeArrowheads="1"/>
          </p:cNvSpPr>
          <p:nvPr/>
        </p:nvSpPr>
        <p:spPr bwMode="auto">
          <a:xfrm>
            <a:off x="4498975" y="1591655"/>
            <a:ext cx="3384550" cy="1008063"/>
          </a:xfrm>
          <a:prstGeom prst="ellipse">
            <a:avLst/>
          </a:prstGeom>
          <a:gradFill rotWithShape="1">
            <a:gsLst>
              <a:gs pos="0">
                <a:srgbClr val="99CC00">
                  <a:gamma/>
                  <a:shade val="46275"/>
                  <a:invGamma/>
                </a:srgbClr>
              </a:gs>
              <a:gs pos="59000">
                <a:srgbClr val="99CC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 dirty="0" smtClean="0">
              <a:solidFill>
                <a:srgbClr val="000514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 b="1" dirty="0" smtClean="0">
              <a:solidFill>
                <a:srgbClr val="000514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>
                <a:solidFill>
                  <a:srgbClr val="000514"/>
                </a:solidFill>
                <a:latin typeface="Arial" charset="0"/>
              </a:rPr>
              <a:t>Principales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dirty="0" smtClean="0">
                <a:solidFill>
                  <a:srgbClr val="000514"/>
                </a:solidFill>
                <a:latin typeface="Arial" charset="0"/>
              </a:rPr>
              <a:t>escrituras públicas tanto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dirty="0" smtClean="0">
                <a:solidFill>
                  <a:srgbClr val="000514"/>
                </a:solidFill>
                <a:latin typeface="Arial" charset="0"/>
              </a:rPr>
              <a:t>matriz como testimonio</a:t>
            </a:r>
            <a:endParaRPr lang="es-MX" sz="1600" dirty="0" smtClean="0">
              <a:solidFill>
                <a:srgbClr val="000514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1600" dirty="0" smtClean="0">
              <a:solidFill>
                <a:srgbClr val="000514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1600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6092" name="Oval 12"/>
          <p:cNvSpPr>
            <a:spLocks noChangeArrowheads="1"/>
          </p:cNvSpPr>
          <p:nvPr/>
        </p:nvSpPr>
        <p:spPr bwMode="auto">
          <a:xfrm>
            <a:off x="4572000" y="2672743"/>
            <a:ext cx="3384550" cy="1150937"/>
          </a:xfrm>
          <a:prstGeom prst="ellipse">
            <a:avLst/>
          </a:prstGeom>
          <a:gradFill rotWithShape="1">
            <a:gsLst>
              <a:gs pos="0">
                <a:srgbClr val="99CC00">
                  <a:gamma/>
                  <a:shade val="46275"/>
                  <a:invGamma/>
                </a:srgbClr>
              </a:gs>
              <a:gs pos="100000">
                <a:srgbClr val="99CC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dirty="0" smtClean="0">
                <a:solidFill>
                  <a:srgbClr val="000514"/>
                </a:solidFill>
                <a:latin typeface="Arial" charset="0"/>
              </a:rPr>
              <a:t>Secundarios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dirty="0" smtClean="0">
                <a:solidFill>
                  <a:srgbClr val="000514"/>
                </a:solidFill>
                <a:latin typeface="Arial" charset="0"/>
              </a:rPr>
              <a:t>documentos que se  incorporaran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dirty="0" smtClean="0">
                <a:solidFill>
                  <a:srgbClr val="000514"/>
                </a:solidFill>
                <a:latin typeface="Arial" charset="0"/>
              </a:rPr>
              <a:t> a protocolo o existir fuera de el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1600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6093" name="Line 13"/>
          <p:cNvSpPr>
            <a:spLocks noChangeShapeType="1"/>
          </p:cNvSpPr>
          <p:nvPr/>
        </p:nvSpPr>
        <p:spPr bwMode="auto">
          <a:xfrm>
            <a:off x="2627313" y="2960080"/>
            <a:ext cx="2016125" cy="431800"/>
          </a:xfrm>
          <a:prstGeom prst="line">
            <a:avLst/>
          </a:prstGeom>
          <a:noFill/>
          <a:ln w="57150">
            <a:solidFill>
              <a:srgbClr val="FFFF66"/>
            </a:solidFill>
            <a:round/>
            <a:headEnd/>
            <a:tailEnd type="triangle" w="med" len="med"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BO" sz="16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6094" name="Line 14"/>
          <p:cNvSpPr>
            <a:spLocks noChangeShapeType="1"/>
          </p:cNvSpPr>
          <p:nvPr/>
        </p:nvSpPr>
        <p:spPr bwMode="auto">
          <a:xfrm flipV="1">
            <a:off x="2627313" y="2167918"/>
            <a:ext cx="1944687" cy="647700"/>
          </a:xfrm>
          <a:prstGeom prst="line">
            <a:avLst/>
          </a:prstGeom>
          <a:noFill/>
          <a:ln w="57150">
            <a:solidFill>
              <a:srgbClr val="FFFF66"/>
            </a:solidFill>
            <a:round/>
            <a:headEnd/>
            <a:tailEnd type="triangle" w="med" len="med"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BO" sz="16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179388" y="4831743"/>
            <a:ext cx="2627312" cy="431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smtClean="0">
                <a:solidFill>
                  <a:srgbClr val="000514"/>
                </a:solidFill>
                <a:latin typeface="Arial" charset="0"/>
              </a:rPr>
              <a:t>Leg. Comparada</a:t>
            </a:r>
          </a:p>
        </p:txBody>
      </p:sp>
      <p:sp>
        <p:nvSpPr>
          <p:cNvPr id="46097" name="Oval 17"/>
          <p:cNvSpPr>
            <a:spLocks noChangeArrowheads="1"/>
          </p:cNvSpPr>
          <p:nvPr/>
        </p:nvSpPr>
        <p:spPr bwMode="auto">
          <a:xfrm>
            <a:off x="4211638" y="4112605"/>
            <a:ext cx="3384550" cy="647700"/>
          </a:xfrm>
          <a:prstGeom prst="ellipse">
            <a:avLst/>
          </a:prstGeom>
          <a:gradFill rotWithShape="1">
            <a:gsLst>
              <a:gs pos="0">
                <a:srgbClr val="66FF33">
                  <a:gamma/>
                  <a:shade val="46275"/>
                  <a:invGamma/>
                </a:srgbClr>
              </a:gs>
              <a:gs pos="5000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 dirty="0" smtClean="0">
              <a:solidFill>
                <a:srgbClr val="000514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 b="1" dirty="0" smtClean="0">
              <a:solidFill>
                <a:srgbClr val="000514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>
                <a:solidFill>
                  <a:srgbClr val="000514"/>
                </a:solidFill>
                <a:latin typeface="Arial" charset="0"/>
              </a:rPr>
              <a:t>Documentos protocolizados</a:t>
            </a:r>
            <a:endParaRPr lang="es-MX" sz="1600" dirty="0" smtClean="0">
              <a:solidFill>
                <a:srgbClr val="000514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1600" dirty="0" smtClean="0">
              <a:solidFill>
                <a:srgbClr val="000514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1600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6098" name="Oval 18"/>
          <p:cNvSpPr>
            <a:spLocks noChangeArrowheads="1"/>
          </p:cNvSpPr>
          <p:nvPr/>
        </p:nvSpPr>
        <p:spPr bwMode="auto">
          <a:xfrm>
            <a:off x="4140200" y="4831743"/>
            <a:ext cx="3384550" cy="647700"/>
          </a:xfrm>
          <a:prstGeom prst="ellipse">
            <a:avLst/>
          </a:prstGeom>
          <a:gradFill rotWithShape="1">
            <a:gsLst>
              <a:gs pos="0">
                <a:srgbClr val="66FF33">
                  <a:gamma/>
                  <a:shade val="46275"/>
                  <a:invGamma/>
                </a:srgbClr>
              </a:gs>
              <a:gs pos="5000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 smtClean="0">
              <a:solidFill>
                <a:srgbClr val="000514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 b="1" smtClean="0">
              <a:solidFill>
                <a:srgbClr val="000514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smtClean="0">
                <a:solidFill>
                  <a:srgbClr val="000514"/>
                </a:solidFill>
                <a:latin typeface="Arial" charset="0"/>
              </a:rPr>
              <a:t>Documentos no protocolizados</a:t>
            </a:r>
            <a:endParaRPr lang="es-MX" sz="1600" smtClean="0">
              <a:solidFill>
                <a:srgbClr val="000514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1600" smtClean="0">
              <a:solidFill>
                <a:srgbClr val="000514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16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6099" name="Oval 19"/>
          <p:cNvSpPr>
            <a:spLocks noChangeArrowheads="1"/>
          </p:cNvSpPr>
          <p:nvPr/>
        </p:nvSpPr>
        <p:spPr bwMode="auto">
          <a:xfrm>
            <a:off x="4211638" y="5552468"/>
            <a:ext cx="3384550" cy="647700"/>
          </a:xfrm>
          <a:prstGeom prst="ellipse">
            <a:avLst/>
          </a:prstGeom>
          <a:gradFill rotWithShape="1">
            <a:gsLst>
              <a:gs pos="0">
                <a:srgbClr val="66FF33">
                  <a:gamma/>
                  <a:shade val="46275"/>
                  <a:invGamma/>
                </a:srgbClr>
              </a:gs>
              <a:gs pos="5000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 smtClean="0">
              <a:solidFill>
                <a:srgbClr val="000514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 b="1" smtClean="0">
              <a:solidFill>
                <a:srgbClr val="000514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smtClean="0">
                <a:solidFill>
                  <a:srgbClr val="000514"/>
                </a:solidFill>
                <a:latin typeface="Arial" charset="0"/>
              </a:rPr>
              <a:t>Sin valor de instrumento publico</a:t>
            </a:r>
            <a:endParaRPr lang="es-MX" sz="1600" smtClean="0">
              <a:solidFill>
                <a:srgbClr val="000514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1600" smtClean="0">
              <a:solidFill>
                <a:srgbClr val="000514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16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6100" name="Line 20"/>
          <p:cNvSpPr>
            <a:spLocks noChangeShapeType="1"/>
          </p:cNvSpPr>
          <p:nvPr/>
        </p:nvSpPr>
        <p:spPr bwMode="auto">
          <a:xfrm flipV="1">
            <a:off x="2799862" y="4436455"/>
            <a:ext cx="1800225" cy="574675"/>
          </a:xfrm>
          <a:prstGeom prst="line">
            <a:avLst/>
          </a:prstGeom>
          <a:noFill/>
          <a:ln w="57150">
            <a:solidFill>
              <a:srgbClr val="FFFF66"/>
            </a:solidFill>
            <a:round/>
            <a:headEnd/>
            <a:tailEnd type="triangle" w="med" len="med"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BO" sz="16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6101" name="Line 21"/>
          <p:cNvSpPr>
            <a:spLocks noChangeShapeType="1"/>
          </p:cNvSpPr>
          <p:nvPr/>
        </p:nvSpPr>
        <p:spPr bwMode="auto">
          <a:xfrm>
            <a:off x="2700338" y="5047643"/>
            <a:ext cx="1511300" cy="73025"/>
          </a:xfrm>
          <a:prstGeom prst="line">
            <a:avLst/>
          </a:prstGeom>
          <a:noFill/>
          <a:ln w="57150">
            <a:solidFill>
              <a:srgbClr val="FFFF66"/>
            </a:solidFill>
            <a:round/>
            <a:headEnd/>
            <a:tailEnd type="triangle" w="med" len="med"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BO" sz="16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6102" name="Line 22"/>
          <p:cNvSpPr>
            <a:spLocks noChangeShapeType="1"/>
          </p:cNvSpPr>
          <p:nvPr/>
        </p:nvSpPr>
        <p:spPr bwMode="auto">
          <a:xfrm>
            <a:off x="2700338" y="5120668"/>
            <a:ext cx="1511300" cy="719137"/>
          </a:xfrm>
          <a:prstGeom prst="line">
            <a:avLst/>
          </a:prstGeom>
          <a:noFill/>
          <a:ln w="57150">
            <a:solidFill>
              <a:srgbClr val="FFFF66"/>
            </a:solidFill>
            <a:round/>
            <a:headEnd/>
            <a:tailEnd type="triangle" w="med" len="med"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BO" sz="16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1511300" y="333375"/>
            <a:ext cx="54006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LOS DOCUMENTOS NOTARIALES</a:t>
            </a:r>
            <a:endParaRPr lang="es-ES" b="1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247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7037" y="1484313"/>
            <a:ext cx="6553200" cy="684212"/>
          </a:xfrm>
        </p:spPr>
        <p:txBody>
          <a:bodyPr/>
          <a:lstStyle/>
          <a:p>
            <a:pPr algn="l"/>
            <a:r>
              <a:rPr lang="es-MX" sz="1800" dirty="0" smtClean="0">
                <a:solidFill>
                  <a:srgbClr val="FFCC00"/>
                </a:solidFill>
                <a:latin typeface="Arial" charset="0"/>
              </a:rPr>
              <a:t>CLASIFICACION </a:t>
            </a:r>
            <a:r>
              <a:rPr lang="es-MX" sz="1800" dirty="0">
                <a:solidFill>
                  <a:srgbClr val="FFCC00"/>
                </a:solidFill>
                <a:latin typeface="Arial" charset="0"/>
              </a:rPr>
              <a:t>DE DOCUMENTOS NOTARIALES</a:t>
            </a:r>
            <a:endParaRPr lang="es-ES" sz="1800" dirty="0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1476375" y="6021388"/>
            <a:ext cx="6400800" cy="83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endParaRPr lang="es-ES" smtClean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endParaRPr lang="es-ES" smtClean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endParaRPr lang="es-ES" smtClean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7109" name="Picture 5" descr="nota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33375"/>
            <a:ext cx="1841500" cy="1816100"/>
          </a:xfrm>
          <a:prstGeom prst="rect">
            <a:avLst/>
          </a:prstGeom>
          <a:solidFill>
            <a:schemeClr val="accent1"/>
          </a:solidFill>
          <a:effectLst>
            <a:outerShdw dist="68392" dir="1308085" algn="ctr" rotWithShape="0">
              <a:schemeClr val="bg2"/>
            </a:outerShdw>
          </a:effectLst>
        </p:spPr>
      </p:pic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158849" y="3071325"/>
            <a:ext cx="2627313" cy="431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smtClean="0">
                <a:solidFill>
                  <a:srgbClr val="000514"/>
                </a:solidFill>
                <a:latin typeface="Arial" charset="0"/>
              </a:rPr>
              <a:t>Rufino Larraud</a:t>
            </a:r>
          </a:p>
        </p:txBody>
      </p:sp>
      <p:sp>
        <p:nvSpPr>
          <p:cNvPr id="47111" name="Oval 7"/>
          <p:cNvSpPr>
            <a:spLocks noChangeArrowheads="1"/>
          </p:cNvSpPr>
          <p:nvPr/>
        </p:nvSpPr>
        <p:spPr bwMode="auto">
          <a:xfrm>
            <a:off x="3994249" y="2060575"/>
            <a:ext cx="3313113" cy="1152525"/>
          </a:xfrm>
          <a:prstGeom prst="ellipse">
            <a:avLst/>
          </a:prstGeom>
          <a:gradFill rotWithShape="1">
            <a:gsLst>
              <a:gs pos="0">
                <a:srgbClr val="99CC00">
                  <a:gamma/>
                  <a:shade val="46275"/>
                  <a:invGamma/>
                </a:srgbClr>
              </a:gs>
              <a:gs pos="100000">
                <a:srgbClr val="99CC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smtClean="0">
                <a:solidFill>
                  <a:srgbClr val="000514"/>
                </a:solidFill>
                <a:latin typeface="Arial" charset="0"/>
              </a:rPr>
              <a:t>Doc. Matrices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smtClean="0">
                <a:solidFill>
                  <a:srgbClr val="000514"/>
                </a:solidFill>
                <a:latin typeface="Arial" charset="0"/>
              </a:rPr>
              <a:t>documentos protocolizados: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smtClean="0">
                <a:solidFill>
                  <a:srgbClr val="000514"/>
                </a:solidFill>
                <a:latin typeface="Arial" charset="0"/>
              </a:rPr>
              <a:t>las escrituras matrices y actas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smtClean="0">
                <a:solidFill>
                  <a:srgbClr val="000514"/>
                </a:solidFill>
                <a:latin typeface="Arial" charset="0"/>
              </a:rPr>
              <a:t>notariales</a:t>
            </a:r>
            <a:endParaRPr lang="es-ES" sz="16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7112" name="Oval 8"/>
          <p:cNvSpPr>
            <a:spLocks noChangeArrowheads="1"/>
          </p:cNvSpPr>
          <p:nvPr/>
        </p:nvSpPr>
        <p:spPr bwMode="auto">
          <a:xfrm>
            <a:off x="3839552" y="3263779"/>
            <a:ext cx="3384550" cy="1487487"/>
          </a:xfrm>
          <a:prstGeom prst="ellipse">
            <a:avLst/>
          </a:prstGeom>
          <a:gradFill rotWithShape="1">
            <a:gsLst>
              <a:gs pos="0">
                <a:srgbClr val="99CC00">
                  <a:gamma/>
                  <a:shade val="46275"/>
                  <a:invGamma/>
                </a:srgbClr>
              </a:gs>
              <a:gs pos="100000">
                <a:srgbClr val="99CC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dirty="0" smtClean="0">
                <a:solidFill>
                  <a:srgbClr val="000514"/>
                </a:solidFill>
                <a:latin typeface="Arial" charset="0"/>
              </a:rPr>
              <a:t>Doc. derivados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dirty="0" smtClean="0">
                <a:solidFill>
                  <a:srgbClr val="000514"/>
                </a:solidFill>
                <a:latin typeface="Arial" charset="0"/>
              </a:rPr>
              <a:t>expedid. para que circulen en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dirty="0" smtClean="0">
                <a:solidFill>
                  <a:srgbClr val="000514"/>
                </a:solidFill>
                <a:latin typeface="Arial" charset="0"/>
              </a:rPr>
              <a:t>tráfico </a:t>
            </a:r>
            <a:r>
              <a:rPr lang="es-ES" sz="1600" dirty="0" err="1" smtClean="0">
                <a:solidFill>
                  <a:srgbClr val="000514"/>
                </a:solidFill>
                <a:latin typeface="Arial" charset="0"/>
              </a:rPr>
              <a:t>juríd</a:t>
            </a:r>
            <a:r>
              <a:rPr lang="es-ES" sz="1600" dirty="0" smtClean="0">
                <a:solidFill>
                  <a:srgbClr val="000514"/>
                </a:solidFill>
                <a:latin typeface="Arial" charset="0"/>
              </a:rPr>
              <a:t>. p/ acreditar la existencia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dirty="0" smtClean="0">
                <a:solidFill>
                  <a:srgbClr val="000514"/>
                </a:solidFill>
                <a:latin typeface="Arial" charset="0"/>
              </a:rPr>
              <a:t>del original y facilitar ejercicio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dirty="0" smtClean="0">
                <a:solidFill>
                  <a:srgbClr val="000514"/>
                </a:solidFill>
                <a:latin typeface="Arial" charset="0"/>
              </a:rPr>
              <a:t>de los derechos</a:t>
            </a:r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>
            <a:off x="2582129" y="3310671"/>
            <a:ext cx="1512887" cy="360363"/>
          </a:xfrm>
          <a:prstGeom prst="line">
            <a:avLst/>
          </a:prstGeom>
          <a:noFill/>
          <a:ln w="57150">
            <a:solidFill>
              <a:srgbClr val="FFFF66"/>
            </a:solidFill>
            <a:round/>
            <a:headEnd/>
            <a:tailEnd type="triangle" w="med" len="med"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BO" sz="16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7114" name="Line 10"/>
          <p:cNvSpPr>
            <a:spLocks noChangeShapeType="1"/>
          </p:cNvSpPr>
          <p:nvPr/>
        </p:nvSpPr>
        <p:spPr bwMode="auto">
          <a:xfrm flipV="1">
            <a:off x="2582129" y="2679702"/>
            <a:ext cx="1672187" cy="533398"/>
          </a:xfrm>
          <a:prstGeom prst="line">
            <a:avLst/>
          </a:prstGeom>
          <a:noFill/>
          <a:ln w="57150">
            <a:solidFill>
              <a:srgbClr val="FFFF66"/>
            </a:solidFill>
            <a:round/>
            <a:headEnd/>
            <a:tailEnd type="triangle" w="med" len="med"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BO" sz="16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7123" name="Oval 19"/>
          <p:cNvSpPr>
            <a:spLocks noChangeArrowheads="1"/>
          </p:cNvSpPr>
          <p:nvPr/>
        </p:nvSpPr>
        <p:spPr bwMode="auto">
          <a:xfrm>
            <a:off x="773113" y="5229225"/>
            <a:ext cx="2627312" cy="720725"/>
          </a:xfrm>
          <a:prstGeom prst="ellipse">
            <a:avLst/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smtClean="0">
                <a:solidFill>
                  <a:srgbClr val="000514"/>
                </a:solidFill>
                <a:latin typeface="Arial" charset="0"/>
              </a:rPr>
              <a:t>Literales: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smtClean="0">
                <a:solidFill>
                  <a:srgbClr val="000514"/>
                </a:solidFill>
                <a:latin typeface="Arial" charset="0"/>
              </a:rPr>
              <a:t>copias y testimonios</a:t>
            </a:r>
            <a:r>
              <a:rPr lang="es-ES" sz="1600" b="1" smtClean="0">
                <a:solidFill>
                  <a:srgbClr val="FFFFFF"/>
                </a:solidFill>
                <a:latin typeface="Arial" charset="0"/>
              </a:rPr>
              <a:t> </a:t>
            </a:r>
          </a:p>
        </p:txBody>
      </p:sp>
      <p:sp>
        <p:nvSpPr>
          <p:cNvPr id="47124" name="Oval 20"/>
          <p:cNvSpPr>
            <a:spLocks noChangeArrowheads="1"/>
          </p:cNvSpPr>
          <p:nvPr/>
        </p:nvSpPr>
        <p:spPr bwMode="auto">
          <a:xfrm>
            <a:off x="3635375" y="5229225"/>
            <a:ext cx="2627313" cy="720725"/>
          </a:xfrm>
          <a:prstGeom prst="ellipse">
            <a:avLst/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smtClean="0">
                <a:solidFill>
                  <a:srgbClr val="000514"/>
                </a:solidFill>
                <a:latin typeface="Arial" charset="0"/>
              </a:rPr>
              <a:t>Sintéticos: certificados</a:t>
            </a:r>
            <a:r>
              <a:rPr lang="es-ES" sz="1600" smtClean="0">
                <a:solidFill>
                  <a:srgbClr val="FFFFFF"/>
                </a:solidFill>
                <a:latin typeface="Arial" charset="0"/>
              </a:rPr>
              <a:t> </a:t>
            </a:r>
          </a:p>
        </p:txBody>
      </p:sp>
      <p:sp>
        <p:nvSpPr>
          <p:cNvPr id="47125" name="Oval 21"/>
          <p:cNvSpPr>
            <a:spLocks noChangeArrowheads="1"/>
          </p:cNvSpPr>
          <p:nvPr/>
        </p:nvSpPr>
        <p:spPr bwMode="auto">
          <a:xfrm>
            <a:off x="6516688" y="5229225"/>
            <a:ext cx="2627312" cy="720725"/>
          </a:xfrm>
          <a:prstGeom prst="ellipse">
            <a:avLst/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smtClean="0">
                <a:solidFill>
                  <a:srgbClr val="000514"/>
                </a:solidFill>
                <a:latin typeface="Arial" charset="0"/>
              </a:rPr>
              <a:t>Doc. de Adm. interna</a:t>
            </a:r>
            <a:r>
              <a:rPr lang="es-ES" sz="1600" smtClean="0">
                <a:solidFill>
                  <a:srgbClr val="FFFFFF"/>
                </a:solidFill>
                <a:latin typeface="Arial" charset="0"/>
              </a:rPr>
              <a:t> </a:t>
            </a:r>
          </a:p>
        </p:txBody>
      </p:sp>
      <p:sp>
        <p:nvSpPr>
          <p:cNvPr id="47126" name="Line 22"/>
          <p:cNvSpPr>
            <a:spLocks noChangeShapeType="1"/>
          </p:cNvSpPr>
          <p:nvPr/>
        </p:nvSpPr>
        <p:spPr bwMode="auto">
          <a:xfrm flipH="1">
            <a:off x="2916238" y="4581525"/>
            <a:ext cx="1439862" cy="6477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BO" sz="16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7127" name="Line 23"/>
          <p:cNvSpPr>
            <a:spLocks noChangeShapeType="1"/>
          </p:cNvSpPr>
          <p:nvPr/>
        </p:nvSpPr>
        <p:spPr bwMode="auto">
          <a:xfrm>
            <a:off x="5148263" y="4797425"/>
            <a:ext cx="0" cy="576263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BO" sz="16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7128" name="Line 24"/>
          <p:cNvSpPr>
            <a:spLocks noChangeShapeType="1"/>
          </p:cNvSpPr>
          <p:nvPr/>
        </p:nvSpPr>
        <p:spPr bwMode="auto">
          <a:xfrm>
            <a:off x="6443663" y="4724400"/>
            <a:ext cx="1008062" cy="576263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BO" sz="16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511300" y="333375"/>
            <a:ext cx="54006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LOS DOCUMENTOS NOTARIALES</a:t>
            </a:r>
            <a:endParaRPr lang="es-ES" b="1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056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1484313"/>
            <a:ext cx="6553200" cy="684212"/>
          </a:xfrm>
        </p:spPr>
        <p:txBody>
          <a:bodyPr/>
          <a:lstStyle/>
          <a:p>
            <a:pPr algn="l"/>
            <a:r>
              <a:rPr lang="es-MX" sz="1800">
                <a:solidFill>
                  <a:srgbClr val="FFCC00"/>
                </a:solidFill>
                <a:latin typeface="Arial" charset="0"/>
              </a:rPr>
              <a:t>5.4.- CLASIFICACION DE DOCUMENTOS NOTARIALES</a:t>
            </a:r>
            <a:endParaRPr lang="es-ES" sz="1800"/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1835150" y="333375"/>
            <a:ext cx="54006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LA TÉCNICA NOTARIAL</a:t>
            </a:r>
            <a:endParaRPr lang="es-ES" b="1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1476375" y="6021388"/>
            <a:ext cx="6400800" cy="83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endParaRPr lang="es-ES" smtClean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endParaRPr lang="es-ES" smtClean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endParaRPr lang="es-ES" smtClean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8133" name="Picture 5" descr="nota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33375"/>
            <a:ext cx="1841500" cy="1816100"/>
          </a:xfrm>
          <a:prstGeom prst="rect">
            <a:avLst/>
          </a:prstGeom>
          <a:solidFill>
            <a:schemeClr val="accent1"/>
          </a:solidFill>
          <a:effectLst>
            <a:outerShdw dist="68392" dir="1308085" algn="ctr" rotWithShape="0">
              <a:schemeClr val="bg2"/>
            </a:outerShdw>
          </a:effectLst>
        </p:spPr>
      </p:pic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101600" y="2501900"/>
            <a:ext cx="2627313" cy="431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smtClean="0">
                <a:solidFill>
                  <a:srgbClr val="000514"/>
                </a:solidFill>
                <a:latin typeface="Arial" charset="0"/>
              </a:rPr>
              <a:t>Clasificación formal</a:t>
            </a:r>
          </a:p>
        </p:txBody>
      </p:sp>
      <p:sp>
        <p:nvSpPr>
          <p:cNvPr id="48135" name="Oval 7"/>
          <p:cNvSpPr>
            <a:spLocks noChangeArrowheads="1"/>
          </p:cNvSpPr>
          <p:nvPr/>
        </p:nvSpPr>
        <p:spPr bwMode="auto">
          <a:xfrm>
            <a:off x="3924300" y="2103438"/>
            <a:ext cx="3313113" cy="360362"/>
          </a:xfrm>
          <a:prstGeom prst="ellipse">
            <a:avLst/>
          </a:prstGeom>
          <a:gradFill rotWithShape="1">
            <a:gsLst>
              <a:gs pos="0">
                <a:srgbClr val="99CC00">
                  <a:gamma/>
                  <a:shade val="46275"/>
                  <a:invGamma/>
                </a:srgbClr>
              </a:gs>
              <a:gs pos="100000">
                <a:srgbClr val="99CC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smtClean="0">
                <a:solidFill>
                  <a:srgbClr val="000514"/>
                </a:solidFill>
                <a:latin typeface="Arial" charset="0"/>
              </a:rPr>
              <a:t>Doc. Privados</a:t>
            </a:r>
          </a:p>
        </p:txBody>
      </p:sp>
      <p:sp>
        <p:nvSpPr>
          <p:cNvPr id="48144" name="Line 16"/>
          <p:cNvSpPr>
            <a:spLocks noChangeShapeType="1"/>
          </p:cNvSpPr>
          <p:nvPr/>
        </p:nvSpPr>
        <p:spPr bwMode="auto">
          <a:xfrm flipV="1">
            <a:off x="2627313" y="2319338"/>
            <a:ext cx="1439862" cy="360362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BO" sz="16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8145" name="Oval 17"/>
          <p:cNvSpPr>
            <a:spLocks noChangeArrowheads="1"/>
          </p:cNvSpPr>
          <p:nvPr/>
        </p:nvSpPr>
        <p:spPr bwMode="auto">
          <a:xfrm>
            <a:off x="3851275" y="2565400"/>
            <a:ext cx="3313113" cy="360363"/>
          </a:xfrm>
          <a:prstGeom prst="ellipse">
            <a:avLst/>
          </a:prstGeom>
          <a:gradFill rotWithShape="1">
            <a:gsLst>
              <a:gs pos="0">
                <a:srgbClr val="99CC00">
                  <a:gamma/>
                  <a:shade val="46275"/>
                  <a:invGamma/>
                </a:srgbClr>
              </a:gs>
              <a:gs pos="100000">
                <a:srgbClr val="99CC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smtClean="0">
                <a:solidFill>
                  <a:srgbClr val="000514"/>
                </a:solidFill>
                <a:latin typeface="Arial" charset="0"/>
              </a:rPr>
              <a:t>Doc. Públicos</a:t>
            </a:r>
          </a:p>
        </p:txBody>
      </p:sp>
      <p:sp>
        <p:nvSpPr>
          <p:cNvPr id="48146" name="Line 18"/>
          <p:cNvSpPr>
            <a:spLocks noChangeShapeType="1"/>
          </p:cNvSpPr>
          <p:nvPr/>
        </p:nvSpPr>
        <p:spPr bwMode="auto">
          <a:xfrm>
            <a:off x="2555875" y="2752725"/>
            <a:ext cx="1439863" cy="2857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BO" sz="16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8147" name="Rectangle 19"/>
          <p:cNvSpPr>
            <a:spLocks noChangeArrowheads="1"/>
          </p:cNvSpPr>
          <p:nvPr/>
        </p:nvSpPr>
        <p:spPr bwMode="auto">
          <a:xfrm>
            <a:off x="88900" y="3395663"/>
            <a:ext cx="2627313" cy="431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smtClean="0">
                <a:solidFill>
                  <a:srgbClr val="000514"/>
                </a:solidFill>
                <a:latin typeface="Arial" charset="0"/>
              </a:rPr>
              <a:t>Por su Naturaleza</a:t>
            </a:r>
          </a:p>
        </p:txBody>
      </p:sp>
      <p:sp>
        <p:nvSpPr>
          <p:cNvPr id="48148" name="Oval 20"/>
          <p:cNvSpPr>
            <a:spLocks noChangeArrowheads="1"/>
          </p:cNvSpPr>
          <p:nvPr/>
        </p:nvSpPr>
        <p:spPr bwMode="auto">
          <a:xfrm>
            <a:off x="3817938" y="3106738"/>
            <a:ext cx="3313112" cy="288925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smtClean="0">
                <a:solidFill>
                  <a:srgbClr val="000514"/>
                </a:solidFill>
                <a:latin typeface="Arial" charset="0"/>
              </a:rPr>
              <a:t>Civiles</a:t>
            </a:r>
          </a:p>
        </p:txBody>
      </p:sp>
      <p:sp>
        <p:nvSpPr>
          <p:cNvPr id="48149" name="Oval 21"/>
          <p:cNvSpPr>
            <a:spLocks noChangeArrowheads="1"/>
          </p:cNvSpPr>
          <p:nvPr/>
        </p:nvSpPr>
        <p:spPr bwMode="auto">
          <a:xfrm>
            <a:off x="3817938" y="3513138"/>
            <a:ext cx="3313112" cy="288925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smtClean="0">
                <a:solidFill>
                  <a:srgbClr val="000514"/>
                </a:solidFill>
                <a:latin typeface="Arial" charset="0"/>
              </a:rPr>
              <a:t>Comerciales</a:t>
            </a:r>
          </a:p>
        </p:txBody>
      </p:sp>
      <p:sp>
        <p:nvSpPr>
          <p:cNvPr id="48150" name="Line 22"/>
          <p:cNvSpPr>
            <a:spLocks noChangeShapeType="1"/>
          </p:cNvSpPr>
          <p:nvPr/>
        </p:nvSpPr>
        <p:spPr bwMode="auto">
          <a:xfrm flipV="1">
            <a:off x="2593975" y="3251200"/>
            <a:ext cx="1368425" cy="28892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BO" sz="16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8151" name="Line 23"/>
          <p:cNvSpPr>
            <a:spLocks noChangeShapeType="1"/>
          </p:cNvSpPr>
          <p:nvPr/>
        </p:nvSpPr>
        <p:spPr bwMode="auto">
          <a:xfrm flipV="1">
            <a:off x="2593975" y="3657600"/>
            <a:ext cx="1511300" cy="254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BO" sz="16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8152" name="Rectangle 24"/>
          <p:cNvSpPr>
            <a:spLocks noChangeArrowheads="1"/>
          </p:cNvSpPr>
          <p:nvPr/>
        </p:nvSpPr>
        <p:spPr bwMode="auto">
          <a:xfrm>
            <a:off x="127000" y="4225925"/>
            <a:ext cx="2627313" cy="431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smtClean="0">
                <a:solidFill>
                  <a:srgbClr val="000514"/>
                </a:solidFill>
                <a:latin typeface="Arial" charset="0"/>
              </a:rPr>
              <a:t>Por su Contenido</a:t>
            </a:r>
          </a:p>
        </p:txBody>
      </p:sp>
      <p:sp>
        <p:nvSpPr>
          <p:cNvPr id="48153" name="Oval 25"/>
          <p:cNvSpPr>
            <a:spLocks noChangeArrowheads="1"/>
          </p:cNvSpPr>
          <p:nvPr/>
        </p:nvSpPr>
        <p:spPr bwMode="auto">
          <a:xfrm>
            <a:off x="3817938" y="4010025"/>
            <a:ext cx="3313112" cy="288925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smtClean="0">
                <a:solidFill>
                  <a:srgbClr val="000514"/>
                </a:solidFill>
                <a:latin typeface="Arial" charset="0"/>
              </a:rPr>
              <a:t>Inter vivos</a:t>
            </a:r>
          </a:p>
        </p:txBody>
      </p:sp>
      <p:sp>
        <p:nvSpPr>
          <p:cNvPr id="48154" name="Oval 26"/>
          <p:cNvSpPr>
            <a:spLocks noChangeArrowheads="1"/>
          </p:cNvSpPr>
          <p:nvPr/>
        </p:nvSpPr>
        <p:spPr bwMode="auto">
          <a:xfrm>
            <a:off x="3817938" y="4449763"/>
            <a:ext cx="3313112" cy="288925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smtClean="0">
                <a:solidFill>
                  <a:srgbClr val="000514"/>
                </a:solidFill>
                <a:latin typeface="Arial" charset="0"/>
              </a:rPr>
              <a:t>Mortis Causa</a:t>
            </a:r>
          </a:p>
        </p:txBody>
      </p:sp>
      <p:sp>
        <p:nvSpPr>
          <p:cNvPr id="48155" name="Line 27"/>
          <p:cNvSpPr>
            <a:spLocks noChangeShapeType="1"/>
          </p:cNvSpPr>
          <p:nvPr/>
        </p:nvSpPr>
        <p:spPr bwMode="auto">
          <a:xfrm flipV="1">
            <a:off x="2593975" y="4154488"/>
            <a:ext cx="1368425" cy="28892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BO" sz="16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8156" name="Line 28"/>
          <p:cNvSpPr>
            <a:spLocks noChangeShapeType="1"/>
          </p:cNvSpPr>
          <p:nvPr/>
        </p:nvSpPr>
        <p:spPr bwMode="auto">
          <a:xfrm>
            <a:off x="2593975" y="4586288"/>
            <a:ext cx="1511300" cy="7937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BO" sz="16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8157" name="Rectangle 29"/>
          <p:cNvSpPr>
            <a:spLocks noChangeArrowheads="1"/>
          </p:cNvSpPr>
          <p:nvPr/>
        </p:nvSpPr>
        <p:spPr bwMode="auto">
          <a:xfrm>
            <a:off x="173038" y="5165725"/>
            <a:ext cx="2627312" cy="431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smtClean="0">
                <a:solidFill>
                  <a:srgbClr val="000514"/>
                </a:solidFill>
                <a:latin typeface="Arial" charset="0"/>
              </a:rPr>
              <a:t>Por medio empleado</a:t>
            </a:r>
          </a:p>
        </p:txBody>
      </p:sp>
      <p:sp>
        <p:nvSpPr>
          <p:cNvPr id="48158" name="Oval 30"/>
          <p:cNvSpPr>
            <a:spLocks noChangeArrowheads="1"/>
          </p:cNvSpPr>
          <p:nvPr/>
        </p:nvSpPr>
        <p:spPr bwMode="auto">
          <a:xfrm>
            <a:off x="3863975" y="4949825"/>
            <a:ext cx="3313113" cy="288925"/>
          </a:xfrm>
          <a:prstGeom prst="ellipse">
            <a:avLst/>
          </a:prstGeom>
          <a:solidFill>
            <a:srgbClr val="FF9D3B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smtClean="0">
                <a:solidFill>
                  <a:srgbClr val="000514"/>
                </a:solidFill>
                <a:latin typeface="Arial" charset="0"/>
              </a:rPr>
              <a:t>Qirográficos</a:t>
            </a:r>
          </a:p>
        </p:txBody>
      </p:sp>
      <p:sp>
        <p:nvSpPr>
          <p:cNvPr id="48159" name="Oval 31"/>
          <p:cNvSpPr>
            <a:spLocks noChangeArrowheads="1"/>
          </p:cNvSpPr>
          <p:nvPr/>
        </p:nvSpPr>
        <p:spPr bwMode="auto">
          <a:xfrm>
            <a:off x="3830638" y="5314950"/>
            <a:ext cx="3313112" cy="288925"/>
          </a:xfrm>
          <a:prstGeom prst="ellipse">
            <a:avLst/>
          </a:prstGeom>
          <a:solidFill>
            <a:srgbClr val="FF9D3B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smtClean="0">
                <a:solidFill>
                  <a:srgbClr val="000514"/>
                </a:solidFill>
                <a:latin typeface="Arial" charset="0"/>
              </a:rPr>
              <a:t>Ológrafos</a:t>
            </a:r>
          </a:p>
        </p:txBody>
      </p:sp>
      <p:sp>
        <p:nvSpPr>
          <p:cNvPr id="48160" name="Line 32"/>
          <p:cNvSpPr>
            <a:spLocks noChangeShapeType="1"/>
          </p:cNvSpPr>
          <p:nvPr/>
        </p:nvSpPr>
        <p:spPr bwMode="auto">
          <a:xfrm flipV="1">
            <a:off x="2640013" y="5094288"/>
            <a:ext cx="1368425" cy="28892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BO" sz="16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8161" name="Line 33"/>
          <p:cNvSpPr>
            <a:spLocks noChangeShapeType="1"/>
          </p:cNvSpPr>
          <p:nvPr/>
        </p:nvSpPr>
        <p:spPr bwMode="auto">
          <a:xfrm flipV="1">
            <a:off x="2640013" y="5445125"/>
            <a:ext cx="1538287" cy="80963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BO" sz="16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8162" name="Rectangle 34"/>
          <p:cNvSpPr>
            <a:spLocks noChangeArrowheads="1"/>
          </p:cNvSpPr>
          <p:nvPr/>
        </p:nvSpPr>
        <p:spPr bwMode="auto">
          <a:xfrm>
            <a:off x="160338" y="6016625"/>
            <a:ext cx="2627312" cy="431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smtClean="0">
                <a:solidFill>
                  <a:srgbClr val="000514"/>
                </a:solidFill>
                <a:latin typeface="Arial" charset="0"/>
              </a:rPr>
              <a:t>Por efectos Probatorios</a:t>
            </a:r>
          </a:p>
        </p:txBody>
      </p:sp>
      <p:sp>
        <p:nvSpPr>
          <p:cNvPr id="48163" name="Oval 35"/>
          <p:cNvSpPr>
            <a:spLocks noChangeArrowheads="1"/>
          </p:cNvSpPr>
          <p:nvPr/>
        </p:nvSpPr>
        <p:spPr bwMode="auto">
          <a:xfrm>
            <a:off x="3851275" y="5800725"/>
            <a:ext cx="3313113" cy="288925"/>
          </a:xfrm>
          <a:prstGeom prst="ellipse">
            <a:avLst/>
          </a:prstGeom>
          <a:solidFill>
            <a:srgbClr val="FF66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smtClean="0">
                <a:solidFill>
                  <a:srgbClr val="000514"/>
                </a:solidFill>
                <a:latin typeface="Arial" charset="0"/>
              </a:rPr>
              <a:t>Declarativos</a:t>
            </a:r>
          </a:p>
        </p:txBody>
      </p:sp>
      <p:sp>
        <p:nvSpPr>
          <p:cNvPr id="48164" name="Oval 36"/>
          <p:cNvSpPr>
            <a:spLocks noChangeArrowheads="1"/>
          </p:cNvSpPr>
          <p:nvPr/>
        </p:nvSpPr>
        <p:spPr bwMode="auto">
          <a:xfrm>
            <a:off x="3817938" y="6165850"/>
            <a:ext cx="3313112" cy="288925"/>
          </a:xfrm>
          <a:prstGeom prst="ellipse">
            <a:avLst/>
          </a:prstGeom>
          <a:solidFill>
            <a:srgbClr val="FF66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smtClean="0">
                <a:solidFill>
                  <a:srgbClr val="000514"/>
                </a:solidFill>
                <a:latin typeface="Arial" charset="0"/>
              </a:rPr>
              <a:t>Ejecutivos</a:t>
            </a:r>
          </a:p>
        </p:txBody>
      </p:sp>
      <p:sp>
        <p:nvSpPr>
          <p:cNvPr id="48165" name="Line 37"/>
          <p:cNvSpPr>
            <a:spLocks noChangeShapeType="1"/>
          </p:cNvSpPr>
          <p:nvPr/>
        </p:nvSpPr>
        <p:spPr bwMode="auto">
          <a:xfrm flipV="1">
            <a:off x="2627313" y="5945188"/>
            <a:ext cx="1368425" cy="28892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BO" sz="16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8166" name="Line 38"/>
          <p:cNvSpPr>
            <a:spLocks noChangeShapeType="1"/>
          </p:cNvSpPr>
          <p:nvPr/>
        </p:nvSpPr>
        <p:spPr bwMode="auto">
          <a:xfrm flipV="1">
            <a:off x="2627313" y="6296025"/>
            <a:ext cx="1538287" cy="80963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BO" sz="1600" smtClean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612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1484313"/>
            <a:ext cx="6553200" cy="684212"/>
          </a:xfrm>
        </p:spPr>
        <p:txBody>
          <a:bodyPr/>
          <a:lstStyle/>
          <a:p>
            <a:pPr algn="l"/>
            <a:r>
              <a:rPr lang="es-MX" sz="1800" dirty="0" smtClean="0">
                <a:solidFill>
                  <a:srgbClr val="FFCC00"/>
                </a:solidFill>
                <a:latin typeface="Arial" charset="0"/>
              </a:rPr>
              <a:t>CLASIFICACION </a:t>
            </a:r>
            <a:r>
              <a:rPr lang="es-MX" sz="1800" dirty="0">
                <a:solidFill>
                  <a:srgbClr val="FFCC00"/>
                </a:solidFill>
                <a:latin typeface="Arial" charset="0"/>
              </a:rPr>
              <a:t>DE DOCUMENTOS NOTARIALES</a:t>
            </a:r>
            <a:endParaRPr lang="es-ES" sz="1800" dirty="0"/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835150" y="333375"/>
            <a:ext cx="54006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LA TÉCNICA NOTARIAL</a:t>
            </a:r>
            <a:endParaRPr lang="es-ES" b="1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1476375" y="6021388"/>
            <a:ext cx="6400800" cy="83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endParaRPr lang="es-ES" smtClean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endParaRPr lang="es-ES" smtClean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endParaRPr lang="es-ES" smtClean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9157" name="Picture 5" descr="nota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33375"/>
            <a:ext cx="1841500" cy="1816100"/>
          </a:xfrm>
          <a:prstGeom prst="rect">
            <a:avLst/>
          </a:prstGeom>
          <a:solidFill>
            <a:schemeClr val="accent1"/>
          </a:solidFill>
          <a:effectLst>
            <a:outerShdw dist="68392" dir="1308085" algn="ctr" rotWithShape="0">
              <a:schemeClr val="bg2"/>
            </a:outerShdw>
          </a:effectLst>
        </p:spPr>
      </p:pic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521494" y="3140968"/>
            <a:ext cx="2627312" cy="431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>
                <a:solidFill>
                  <a:srgbClr val="000514"/>
                </a:solidFill>
                <a:latin typeface="Arial" charset="0"/>
              </a:rPr>
              <a:t>Clasificación genérica</a:t>
            </a:r>
          </a:p>
        </p:txBody>
      </p:sp>
      <p:sp>
        <p:nvSpPr>
          <p:cNvPr id="49159" name="Oval 7"/>
          <p:cNvSpPr>
            <a:spLocks noChangeArrowheads="1"/>
          </p:cNvSpPr>
          <p:nvPr/>
        </p:nvSpPr>
        <p:spPr bwMode="auto">
          <a:xfrm>
            <a:off x="3922712" y="2393764"/>
            <a:ext cx="3313113" cy="1009650"/>
          </a:xfrm>
          <a:prstGeom prst="ellipse">
            <a:avLst/>
          </a:prstGeom>
          <a:gradFill rotWithShape="1">
            <a:gsLst>
              <a:gs pos="0">
                <a:srgbClr val="99CC00">
                  <a:gamma/>
                  <a:shade val="46275"/>
                  <a:invGamma/>
                </a:srgbClr>
              </a:gs>
              <a:gs pos="100000">
                <a:srgbClr val="99CC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smtClean="0">
                <a:solidFill>
                  <a:srgbClr val="000514"/>
                </a:solidFill>
                <a:latin typeface="Arial" charset="0"/>
              </a:rPr>
              <a:t>Doc. protocolares</a:t>
            </a:r>
          </a:p>
        </p:txBody>
      </p:sp>
      <p:sp>
        <p:nvSpPr>
          <p:cNvPr id="49160" name="Line 8"/>
          <p:cNvSpPr>
            <a:spLocks noChangeShapeType="1"/>
          </p:cNvSpPr>
          <p:nvPr/>
        </p:nvSpPr>
        <p:spPr bwMode="auto">
          <a:xfrm flipV="1">
            <a:off x="2987675" y="2864061"/>
            <a:ext cx="1368301" cy="359569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BO" sz="16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9161" name="Oval 9"/>
          <p:cNvSpPr>
            <a:spLocks noChangeArrowheads="1"/>
          </p:cNvSpPr>
          <p:nvPr/>
        </p:nvSpPr>
        <p:spPr bwMode="auto">
          <a:xfrm>
            <a:off x="3932585" y="3488746"/>
            <a:ext cx="3313112" cy="1081087"/>
          </a:xfrm>
          <a:prstGeom prst="ellipse">
            <a:avLst/>
          </a:prstGeom>
          <a:gradFill rotWithShape="1">
            <a:gsLst>
              <a:gs pos="0">
                <a:srgbClr val="99CC00">
                  <a:gamma/>
                  <a:shade val="46275"/>
                  <a:invGamma/>
                </a:srgbClr>
              </a:gs>
              <a:gs pos="100000">
                <a:srgbClr val="99CC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>
                <a:solidFill>
                  <a:srgbClr val="000514"/>
                </a:solidFill>
                <a:latin typeface="Arial" charset="0"/>
              </a:rPr>
              <a:t>Doc. </a:t>
            </a:r>
            <a:r>
              <a:rPr lang="es-ES" sz="1600" b="1" dirty="0" err="1" smtClean="0">
                <a:solidFill>
                  <a:srgbClr val="000514"/>
                </a:solidFill>
                <a:latin typeface="Arial" charset="0"/>
              </a:rPr>
              <a:t>Extraprotocolares</a:t>
            </a:r>
            <a:endParaRPr lang="es-ES" sz="1600" b="1" dirty="0" smtClean="0">
              <a:solidFill>
                <a:srgbClr val="000514"/>
              </a:solidFill>
              <a:latin typeface="Arial" charset="0"/>
            </a:endParaRPr>
          </a:p>
        </p:txBody>
      </p:sp>
      <p:sp>
        <p:nvSpPr>
          <p:cNvPr id="49162" name="Line 10"/>
          <p:cNvSpPr>
            <a:spLocks noChangeShapeType="1"/>
          </p:cNvSpPr>
          <p:nvPr/>
        </p:nvSpPr>
        <p:spPr bwMode="auto">
          <a:xfrm>
            <a:off x="2987675" y="3381590"/>
            <a:ext cx="1223963" cy="6477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BO" sz="16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899592" y="4869160"/>
            <a:ext cx="7344816" cy="1353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BO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ARTÍCULO 40. </a:t>
            </a:r>
            <a:r>
              <a:rPr lang="es-BO" sz="1600" dirty="0">
                <a:latin typeface="Arial"/>
                <a:ea typeface="Calibri"/>
                <a:cs typeface="Times New Roman"/>
              </a:rPr>
              <a:t>(CLASES DE DOCUMENTOS NOTARIALES</a:t>
            </a:r>
            <a:r>
              <a:rPr lang="es-BO" sz="1600" dirty="0" smtClean="0">
                <a:latin typeface="Arial"/>
                <a:ea typeface="Calibri"/>
                <a:cs typeface="Times New Roman"/>
              </a:rPr>
              <a:t>)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BO" sz="1600" dirty="0" smtClean="0">
                <a:latin typeface="Arial"/>
                <a:ea typeface="Calibri"/>
                <a:cs typeface="Times New Roman"/>
              </a:rPr>
              <a:t>Los </a:t>
            </a:r>
            <a:r>
              <a:rPr lang="es-BO" sz="1600" dirty="0">
                <a:latin typeface="Arial"/>
                <a:ea typeface="Calibri"/>
                <a:cs typeface="Times New Roman"/>
              </a:rPr>
              <a:t>documentos notariales se clasifican en protocolares y extra-protocolares. Tendrán carácter de documentos públicos con independencia del medio en que se extiendan, sea papel o soporte electrónico. </a:t>
            </a:r>
            <a:r>
              <a:rPr lang="es-BO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(LNP.)</a:t>
            </a:r>
            <a:endParaRPr lang="es-BO"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806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1484313"/>
            <a:ext cx="5757862" cy="684212"/>
          </a:xfrm>
        </p:spPr>
        <p:txBody>
          <a:bodyPr/>
          <a:lstStyle/>
          <a:p>
            <a:pPr algn="l"/>
            <a:r>
              <a:rPr lang="es-MX" sz="2000" dirty="0" smtClean="0">
                <a:solidFill>
                  <a:schemeClr val="folHlink"/>
                </a:solidFill>
                <a:latin typeface="Arial" charset="0"/>
              </a:rPr>
              <a:t>EVOLUCIÓN</a:t>
            </a:r>
            <a:r>
              <a:rPr lang="es-MX" sz="5400" dirty="0" smtClean="0"/>
              <a:t> </a:t>
            </a:r>
            <a:endParaRPr lang="es-ES" sz="5400" dirty="0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1835150" y="333375"/>
            <a:ext cx="54006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EL PROTOCOLO NOTARIAL</a:t>
            </a:r>
            <a:endParaRPr lang="es-ES" b="1" dirty="0" smtClean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Times New Roman" pitchFamily="18" charset="0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1835150" y="2420938"/>
            <a:ext cx="5543550" cy="83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s-ES" b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El protocolo, supone una larga evolución hasta llegar a lo que es éste documento.</a:t>
            </a:r>
          </a:p>
        </p:txBody>
      </p:sp>
      <p:sp>
        <p:nvSpPr>
          <p:cNvPr id="41990" name="Oval 6"/>
          <p:cNvSpPr>
            <a:spLocks noChangeArrowheads="1"/>
          </p:cNvSpPr>
          <p:nvPr/>
        </p:nvSpPr>
        <p:spPr bwMode="auto">
          <a:xfrm>
            <a:off x="827088" y="3221038"/>
            <a:ext cx="2447925" cy="2079625"/>
          </a:xfrm>
          <a:prstGeom prst="ellipse">
            <a:avLst/>
          </a:prstGeom>
          <a:gradFill rotWithShape="1">
            <a:gsLst>
              <a:gs pos="0">
                <a:srgbClr val="33CC33"/>
              </a:gs>
              <a:gs pos="100000">
                <a:srgbClr val="33CC33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 smtClean="0">
              <a:solidFill>
                <a:srgbClr val="000514"/>
              </a:solidFill>
              <a:latin typeface="Arial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 b="1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EN ORIGEN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1600" smtClean="0">
                <a:solidFill>
                  <a:srgbClr val="000514"/>
                </a:solidFill>
                <a:latin typeface="Arial" charset="0"/>
                <a:cs typeface="Times New Roman" pitchFamily="18" charset="0"/>
              </a:rPr>
              <a:t>Notario ponía nota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1600" smtClean="0">
                <a:solidFill>
                  <a:srgbClr val="000514"/>
                </a:solidFill>
                <a:latin typeface="Arial" charset="0"/>
                <a:cs typeface="Times New Roman" pitchFamily="18" charset="0"/>
              </a:rPr>
              <a:t>en dorso de pergamino,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1600" smtClean="0">
                <a:solidFill>
                  <a:srgbClr val="000514"/>
                </a:solidFill>
                <a:latin typeface="Arial" charset="0"/>
                <a:cs typeface="Times New Roman" pitchFamily="18" charset="0"/>
              </a:rPr>
              <a:t> entregando el documento,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1600" smtClean="0">
                <a:solidFill>
                  <a:srgbClr val="000514"/>
                </a:solidFill>
                <a:latin typeface="Arial" charset="0"/>
                <a:cs typeface="Times New Roman" pitchFamily="18" charset="0"/>
              </a:rPr>
              <a:t>sin que nada quedara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1600" smtClean="0">
                <a:solidFill>
                  <a:srgbClr val="000514"/>
                </a:solidFill>
                <a:latin typeface="Arial" charset="0"/>
                <a:cs typeface="Times New Roman" pitchFamily="18" charset="0"/>
              </a:rPr>
              <a:t>para si.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160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FFFFFF"/>
              </a:solidFill>
              <a:latin typeface="Arial" charset="0"/>
              <a:cs typeface="Times New Roman" pitchFamily="18" charset="0"/>
            </a:endParaRPr>
          </a:p>
        </p:txBody>
      </p:sp>
      <p:pic>
        <p:nvPicPr>
          <p:cNvPr id="41991" name="Picture 7" descr="nota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33375"/>
            <a:ext cx="1841500" cy="1816100"/>
          </a:xfrm>
          <a:prstGeom prst="rect">
            <a:avLst/>
          </a:prstGeom>
          <a:solidFill>
            <a:schemeClr val="accent1"/>
          </a:solidFill>
          <a:effectLst>
            <a:outerShdw dist="68392" dir="1308085" algn="ctr" rotWithShape="0">
              <a:schemeClr val="bg2"/>
            </a:outerShdw>
          </a:effectLst>
        </p:spPr>
      </p:pic>
      <p:sp>
        <p:nvSpPr>
          <p:cNvPr id="41993" name="Line 9"/>
          <p:cNvSpPr>
            <a:spLocks noChangeShapeType="1"/>
          </p:cNvSpPr>
          <p:nvPr/>
        </p:nvSpPr>
        <p:spPr bwMode="auto">
          <a:xfrm>
            <a:off x="2835275" y="5465763"/>
            <a:ext cx="50482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endParaRPr lang="es-BO" smtClean="0">
              <a:solidFill>
                <a:srgbClr val="FFFFCC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>
            <a:off x="2762250" y="2946400"/>
            <a:ext cx="50482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endParaRPr lang="es-BO" smtClean="0">
              <a:solidFill>
                <a:srgbClr val="FFFFCC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>
            <a:off x="3267075" y="2946400"/>
            <a:ext cx="431800" cy="1295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endParaRPr lang="es-BO" smtClean="0">
              <a:solidFill>
                <a:srgbClr val="FFFFCC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1996" name="Line 12"/>
          <p:cNvSpPr>
            <a:spLocks noChangeShapeType="1"/>
          </p:cNvSpPr>
          <p:nvPr/>
        </p:nvSpPr>
        <p:spPr bwMode="auto">
          <a:xfrm flipH="1">
            <a:off x="3338513" y="4241800"/>
            <a:ext cx="360362" cy="1223963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endParaRPr lang="es-BO" smtClean="0">
              <a:solidFill>
                <a:srgbClr val="FFFFCC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1997" name="Line 13"/>
          <p:cNvSpPr>
            <a:spLocks noChangeShapeType="1"/>
          </p:cNvSpPr>
          <p:nvPr/>
        </p:nvSpPr>
        <p:spPr bwMode="auto">
          <a:xfrm>
            <a:off x="4787900" y="5516563"/>
            <a:ext cx="50482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endParaRPr lang="es-BO" smtClean="0">
              <a:solidFill>
                <a:srgbClr val="FFFFCC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1998" name="Line 14"/>
          <p:cNvSpPr>
            <a:spLocks noChangeShapeType="1"/>
          </p:cNvSpPr>
          <p:nvPr/>
        </p:nvSpPr>
        <p:spPr bwMode="auto">
          <a:xfrm>
            <a:off x="4714875" y="2997200"/>
            <a:ext cx="50482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endParaRPr lang="es-BO" smtClean="0">
              <a:solidFill>
                <a:srgbClr val="FFFFCC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1999" name="Line 15"/>
          <p:cNvSpPr>
            <a:spLocks noChangeShapeType="1"/>
          </p:cNvSpPr>
          <p:nvPr/>
        </p:nvSpPr>
        <p:spPr bwMode="auto">
          <a:xfrm flipH="1">
            <a:off x="4572000" y="2997200"/>
            <a:ext cx="144463" cy="1295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endParaRPr lang="es-BO" smtClean="0">
              <a:solidFill>
                <a:srgbClr val="FFFFCC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2000" name="Line 16"/>
          <p:cNvSpPr>
            <a:spLocks noChangeShapeType="1"/>
          </p:cNvSpPr>
          <p:nvPr/>
        </p:nvSpPr>
        <p:spPr bwMode="auto">
          <a:xfrm>
            <a:off x="4572000" y="4292600"/>
            <a:ext cx="215900" cy="1223963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endParaRPr lang="es-BO" smtClean="0">
              <a:solidFill>
                <a:srgbClr val="FFFFCC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2002" name="Oval 18"/>
          <p:cNvSpPr>
            <a:spLocks noChangeArrowheads="1"/>
          </p:cNvSpPr>
          <p:nvPr/>
        </p:nvSpPr>
        <p:spPr bwMode="auto">
          <a:xfrm>
            <a:off x="5076825" y="3149600"/>
            <a:ext cx="2447925" cy="2079625"/>
          </a:xfrm>
          <a:prstGeom prst="ellipse">
            <a:avLst/>
          </a:prstGeom>
          <a:gradFill rotWithShape="1">
            <a:gsLst>
              <a:gs pos="0">
                <a:srgbClr val="33CC33"/>
              </a:gs>
              <a:gs pos="100000">
                <a:srgbClr val="33CC33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 sz="1600" smtClean="0">
              <a:solidFill>
                <a:srgbClr val="000514"/>
              </a:solidFill>
              <a:latin typeface="Arial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 sz="1600" b="1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1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POST.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smtClean="0">
                <a:solidFill>
                  <a:srgbClr val="000514"/>
                </a:solidFill>
                <a:latin typeface="Arial" charset="0"/>
                <a:cs typeface="Times New Roman" pitchFamily="18" charset="0"/>
              </a:rPr>
              <a:t>Contrato escrito por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smtClean="0">
                <a:solidFill>
                  <a:srgbClr val="000514"/>
                </a:solidFill>
                <a:latin typeface="Arial" charset="0"/>
                <a:cs typeface="Times New Roman" pitchFamily="18" charset="0"/>
              </a:rPr>
              <a:t>Notario en pergamino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smtClean="0">
                <a:solidFill>
                  <a:srgbClr val="000514"/>
                </a:solidFill>
                <a:latin typeface="Arial" charset="0"/>
                <a:cs typeface="Times New Roman" pitchFamily="18" charset="0"/>
              </a:rPr>
              <a:t> de su propiedad que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smtClean="0">
                <a:solidFill>
                  <a:srgbClr val="000514"/>
                </a:solidFill>
                <a:latin typeface="Arial" charset="0"/>
                <a:cs typeface="Times New Roman" pitchFamily="18" charset="0"/>
              </a:rPr>
              <a:t>retenía en su poder. Hoy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smtClean="0">
                <a:solidFill>
                  <a:srgbClr val="000514"/>
                </a:solidFill>
                <a:latin typeface="Arial" charset="0"/>
                <a:cs typeface="Times New Roman" pitchFamily="18" charset="0"/>
              </a:rPr>
              <a:t>día constituiría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smtClean="0">
                <a:solidFill>
                  <a:srgbClr val="000514"/>
                </a:solidFill>
                <a:latin typeface="Arial" charset="0"/>
                <a:cs typeface="Times New Roman" pitchFamily="18" charset="0"/>
              </a:rPr>
              <a:t>la minuta</a:t>
            </a:r>
            <a:endParaRPr lang="es-MX" sz="1600" smtClean="0">
              <a:solidFill>
                <a:srgbClr val="000514"/>
              </a:solidFill>
              <a:latin typeface="Arial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160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FFFFFF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1116013" y="5661025"/>
            <a:ext cx="597535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s-ES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(En la mayoría de legislaciones ha ido desapareciendo la minuta)</a:t>
            </a:r>
          </a:p>
        </p:txBody>
      </p:sp>
    </p:spTree>
    <p:extLst>
      <p:ext uri="{BB962C8B-B14F-4D97-AF65-F5344CB8AC3E}">
        <p14:creationId xmlns="" xmlns:p14="http://schemas.microsoft.com/office/powerpoint/2010/main" val="429467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 Imagen" descr="fond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5776"/>
            <a:ext cx="9144000" cy="71437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12" name="11 CuadroTexto"/>
          <p:cNvSpPr txBox="1"/>
          <p:nvPr/>
        </p:nvSpPr>
        <p:spPr>
          <a:xfrm rot="5400000">
            <a:off x="4381828" y="-1810116"/>
            <a:ext cx="523220" cy="4429156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es-ES" sz="2200" b="1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ESTRUCTURA  ORGANIZATIVA</a:t>
            </a:r>
            <a:endParaRPr lang="es-BO" sz="2200" b="1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9" name="28 Rectángulo redondeado"/>
          <p:cNvSpPr/>
          <p:nvPr/>
        </p:nvSpPr>
        <p:spPr>
          <a:xfrm>
            <a:off x="1071538" y="5572140"/>
            <a:ext cx="7215238" cy="571504"/>
          </a:xfrm>
          <a:prstGeom prst="roundRect">
            <a:avLst/>
          </a:prstGeom>
          <a:solidFill>
            <a:srgbClr val="8DC6E3"/>
          </a:solidFill>
          <a:effectLst>
            <a:outerShdw blurRad="50800" dist="38100" dir="8100000" algn="tr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NOTARIAS   Y   NOTARIOS   DE   FE   PUBLICA</a:t>
            </a:r>
            <a:endParaRPr lang="es-BO" b="1" dirty="0">
              <a:solidFill>
                <a:schemeClr val="tx1"/>
              </a:solidFill>
            </a:endParaRPr>
          </a:p>
        </p:txBody>
      </p:sp>
      <p:sp>
        <p:nvSpPr>
          <p:cNvPr id="34" name="33 Rectángulo redondeado"/>
          <p:cNvSpPr/>
          <p:nvPr/>
        </p:nvSpPr>
        <p:spPr>
          <a:xfrm>
            <a:off x="5072066" y="4071918"/>
            <a:ext cx="1785950" cy="571504"/>
          </a:xfrm>
          <a:prstGeom prst="roundRect">
            <a:avLst/>
          </a:prstGeom>
          <a:solidFill>
            <a:srgbClr val="728E3A"/>
          </a:solidFill>
          <a:effectLst>
            <a:outerShdw blurRad="50800" dist="38100" dir="8100000" algn="tr" rotWithShape="0">
              <a:prstClr val="black">
                <a:alpha val="84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DIR. DEPTAL. NOTARIADO</a:t>
            </a:r>
            <a:endParaRPr lang="es-BO" dirty="0"/>
          </a:p>
        </p:txBody>
      </p:sp>
      <p:sp>
        <p:nvSpPr>
          <p:cNvPr id="35" name="34 Rectángulo redondeado"/>
          <p:cNvSpPr/>
          <p:nvPr/>
        </p:nvSpPr>
        <p:spPr>
          <a:xfrm>
            <a:off x="5715008" y="4000480"/>
            <a:ext cx="1785950" cy="571504"/>
          </a:xfrm>
          <a:prstGeom prst="roundRect">
            <a:avLst/>
          </a:prstGeom>
          <a:solidFill>
            <a:srgbClr val="728E3A"/>
          </a:solidFill>
          <a:effectLst>
            <a:outerShdw blurRad="50800" dist="38100" dir="8100000" algn="tr" rotWithShape="0">
              <a:prstClr val="black">
                <a:alpha val="84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DIR. DEPTAL. NOTARIADO</a:t>
            </a:r>
            <a:endParaRPr lang="es-BO" dirty="0"/>
          </a:p>
        </p:txBody>
      </p:sp>
      <p:sp>
        <p:nvSpPr>
          <p:cNvPr id="36" name="35 Rectángulo redondeado"/>
          <p:cNvSpPr/>
          <p:nvPr/>
        </p:nvSpPr>
        <p:spPr>
          <a:xfrm>
            <a:off x="6215074" y="3807855"/>
            <a:ext cx="1785950" cy="571504"/>
          </a:xfrm>
          <a:prstGeom prst="roundRect">
            <a:avLst/>
          </a:prstGeom>
          <a:solidFill>
            <a:srgbClr val="728E3A"/>
          </a:solidFill>
          <a:effectLst>
            <a:outerShdw blurRad="50800" dist="38100" dir="8100000" algn="tr" rotWithShape="0">
              <a:prstClr val="black">
                <a:alpha val="84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DIR. DEPTAL. NOTARIADO</a:t>
            </a:r>
            <a:endParaRPr lang="es-BO" dirty="0"/>
          </a:p>
        </p:txBody>
      </p:sp>
      <p:sp>
        <p:nvSpPr>
          <p:cNvPr id="39" name="38 Rectángulo redondeado"/>
          <p:cNvSpPr/>
          <p:nvPr/>
        </p:nvSpPr>
        <p:spPr>
          <a:xfrm>
            <a:off x="3000364" y="4143356"/>
            <a:ext cx="1785950" cy="571504"/>
          </a:xfrm>
          <a:prstGeom prst="roundRect">
            <a:avLst/>
          </a:prstGeom>
          <a:solidFill>
            <a:srgbClr val="728E3A"/>
          </a:solidFill>
          <a:effectLst>
            <a:outerShdw blurRad="50800" dist="38100" dir="8100000" algn="tr" rotWithShape="0">
              <a:prstClr val="black">
                <a:alpha val="84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DIR. DEPTAL. NOTARIADO</a:t>
            </a:r>
            <a:endParaRPr lang="es-BO" dirty="0"/>
          </a:p>
        </p:txBody>
      </p:sp>
      <p:sp>
        <p:nvSpPr>
          <p:cNvPr id="31" name="30 Rectángulo redondeado"/>
          <p:cNvSpPr/>
          <p:nvPr/>
        </p:nvSpPr>
        <p:spPr>
          <a:xfrm>
            <a:off x="1928794" y="3929042"/>
            <a:ext cx="1785950" cy="571504"/>
          </a:xfrm>
          <a:prstGeom prst="roundRect">
            <a:avLst/>
          </a:prstGeom>
          <a:solidFill>
            <a:srgbClr val="728E3A"/>
          </a:solidFill>
          <a:effectLst>
            <a:outerShdw blurRad="50800" dist="38100" dir="8100000" algn="tr" rotWithShape="0">
              <a:prstClr val="black">
                <a:alpha val="84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DIR. DEPTAL. NOTARIADO</a:t>
            </a:r>
            <a:endParaRPr lang="es-BO" dirty="0"/>
          </a:p>
        </p:txBody>
      </p:sp>
      <p:sp>
        <p:nvSpPr>
          <p:cNvPr id="30" name="29 Rectángulo redondeado"/>
          <p:cNvSpPr/>
          <p:nvPr/>
        </p:nvSpPr>
        <p:spPr>
          <a:xfrm>
            <a:off x="1285852" y="3786166"/>
            <a:ext cx="1785950" cy="571504"/>
          </a:xfrm>
          <a:prstGeom prst="roundRect">
            <a:avLst/>
          </a:prstGeom>
          <a:solidFill>
            <a:srgbClr val="728E3A"/>
          </a:solidFill>
          <a:effectLst>
            <a:outerShdw blurRad="50800" dist="38100" dir="8100000" algn="tr" rotWithShape="0">
              <a:prstClr val="black">
                <a:alpha val="84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DIR. DEPTAL. NOTARIADO</a:t>
            </a:r>
            <a:endParaRPr lang="es-BO" dirty="0"/>
          </a:p>
        </p:txBody>
      </p:sp>
      <p:sp>
        <p:nvSpPr>
          <p:cNvPr id="33" name="32 Rectángulo redondeado"/>
          <p:cNvSpPr/>
          <p:nvPr/>
        </p:nvSpPr>
        <p:spPr>
          <a:xfrm>
            <a:off x="3786182" y="3857604"/>
            <a:ext cx="1785950" cy="571504"/>
          </a:xfrm>
          <a:prstGeom prst="roundRect">
            <a:avLst/>
          </a:prstGeom>
          <a:solidFill>
            <a:srgbClr val="728E3A"/>
          </a:solidFill>
          <a:effectLst>
            <a:outerShdw blurRad="50800" dist="38100" dir="8100000" algn="tr" rotWithShape="0">
              <a:prstClr val="black">
                <a:alpha val="84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DIR. DEPTAL. NOTARIADO</a:t>
            </a:r>
            <a:endParaRPr lang="es-BO" dirty="0"/>
          </a:p>
        </p:txBody>
      </p:sp>
      <p:cxnSp>
        <p:nvCxnSpPr>
          <p:cNvPr id="41" name="40 Conector recto de flecha"/>
          <p:cNvCxnSpPr/>
          <p:nvPr/>
        </p:nvCxnSpPr>
        <p:spPr>
          <a:xfrm rot="5400000">
            <a:off x="3593902" y="2516659"/>
            <a:ext cx="1384692" cy="1588"/>
          </a:xfrm>
          <a:prstGeom prst="straightConnector1">
            <a:avLst/>
          </a:prstGeom>
          <a:ln w="38100">
            <a:solidFill>
              <a:srgbClr val="800080"/>
            </a:solidFill>
            <a:tailEnd type="arrow"/>
          </a:ln>
          <a:effectLst>
            <a:outerShdw blurRad="50800" dist="38100" dir="5400000" sx="120000" sy="12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9 Conector recto"/>
          <p:cNvCxnSpPr/>
          <p:nvPr/>
        </p:nvCxnSpPr>
        <p:spPr>
          <a:xfrm rot="5400000">
            <a:off x="4006971" y="3142430"/>
            <a:ext cx="571504" cy="158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Rectángulo redondeado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3071802" y="2571744"/>
            <a:ext cx="2500330" cy="5715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8100000" algn="tr" rotWithShape="0">
              <a:prstClr val="black">
                <a:alpha val="8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DIRECTOR/A NAL. DEL NOTARIADO</a:t>
            </a:r>
            <a:endParaRPr lang="es-BO" b="1" dirty="0"/>
          </a:p>
        </p:txBody>
      </p:sp>
      <p:cxnSp>
        <p:nvCxnSpPr>
          <p:cNvPr id="54" name="53 Conector recto"/>
          <p:cNvCxnSpPr/>
          <p:nvPr/>
        </p:nvCxnSpPr>
        <p:spPr>
          <a:xfrm rot="5400000">
            <a:off x="1072332" y="3669866"/>
            <a:ext cx="571504" cy="158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recto"/>
          <p:cNvCxnSpPr/>
          <p:nvPr/>
        </p:nvCxnSpPr>
        <p:spPr>
          <a:xfrm>
            <a:off x="1357290" y="3401606"/>
            <a:ext cx="6450764" cy="2737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Rectángulo redondeado"/>
          <p:cNvSpPr/>
          <p:nvPr/>
        </p:nvSpPr>
        <p:spPr>
          <a:xfrm>
            <a:off x="714348" y="3714728"/>
            <a:ext cx="1785950" cy="571504"/>
          </a:xfrm>
          <a:prstGeom prst="roundRect">
            <a:avLst/>
          </a:prstGeom>
          <a:solidFill>
            <a:srgbClr val="728E3A"/>
          </a:solidFill>
          <a:effectLst>
            <a:outerShdw blurRad="50800" dist="38100" dir="8100000" algn="tr" rotWithShape="0">
              <a:prstClr val="black">
                <a:alpha val="84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DIR. DEPTAL. NOTARIADO</a:t>
            </a:r>
            <a:endParaRPr lang="es-BO" dirty="0"/>
          </a:p>
        </p:txBody>
      </p:sp>
      <p:cxnSp>
        <p:nvCxnSpPr>
          <p:cNvPr id="55" name="54 Conector recto"/>
          <p:cNvCxnSpPr/>
          <p:nvPr/>
        </p:nvCxnSpPr>
        <p:spPr>
          <a:xfrm rot="5400000">
            <a:off x="7501752" y="3713934"/>
            <a:ext cx="571504" cy="158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36 Rectángulo redondeado"/>
          <p:cNvSpPr/>
          <p:nvPr/>
        </p:nvSpPr>
        <p:spPr>
          <a:xfrm>
            <a:off x="6786546" y="3643290"/>
            <a:ext cx="1785950" cy="571504"/>
          </a:xfrm>
          <a:prstGeom prst="roundRect">
            <a:avLst/>
          </a:prstGeom>
          <a:solidFill>
            <a:srgbClr val="728E3A"/>
          </a:solidFill>
          <a:effectLst>
            <a:outerShdw blurRad="50800" dist="38100" dir="8100000" algn="tr" rotWithShape="0">
              <a:prstClr val="black">
                <a:alpha val="84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DIR. DEPTAL. NOTARIADO</a:t>
            </a:r>
            <a:endParaRPr lang="es-BO" dirty="0"/>
          </a:p>
        </p:txBody>
      </p:sp>
      <p:cxnSp>
        <p:nvCxnSpPr>
          <p:cNvPr id="56" name="55 Conector recto"/>
          <p:cNvCxnSpPr/>
          <p:nvPr/>
        </p:nvCxnSpPr>
        <p:spPr>
          <a:xfrm rot="5400000">
            <a:off x="2358216" y="3615126"/>
            <a:ext cx="428628" cy="158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57 Conector recto"/>
          <p:cNvCxnSpPr/>
          <p:nvPr/>
        </p:nvCxnSpPr>
        <p:spPr>
          <a:xfrm rot="5400000">
            <a:off x="6358744" y="3642496"/>
            <a:ext cx="428628" cy="158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58 Conector recto"/>
          <p:cNvCxnSpPr/>
          <p:nvPr/>
        </p:nvCxnSpPr>
        <p:spPr>
          <a:xfrm rot="5400000">
            <a:off x="4358480" y="3631479"/>
            <a:ext cx="428628" cy="158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61 Conector recto"/>
          <p:cNvCxnSpPr/>
          <p:nvPr/>
        </p:nvCxnSpPr>
        <p:spPr>
          <a:xfrm rot="5400000">
            <a:off x="2951754" y="3664530"/>
            <a:ext cx="527436" cy="158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63 Conector recto"/>
          <p:cNvCxnSpPr/>
          <p:nvPr/>
        </p:nvCxnSpPr>
        <p:spPr>
          <a:xfrm rot="5400000">
            <a:off x="5787240" y="3713934"/>
            <a:ext cx="571504" cy="158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65 Conector recto"/>
          <p:cNvCxnSpPr/>
          <p:nvPr/>
        </p:nvCxnSpPr>
        <p:spPr>
          <a:xfrm rot="5400000">
            <a:off x="3284242" y="3881512"/>
            <a:ext cx="928694" cy="2362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70 Conector recto"/>
          <p:cNvCxnSpPr/>
          <p:nvPr/>
        </p:nvCxnSpPr>
        <p:spPr>
          <a:xfrm rot="5400000">
            <a:off x="5333910" y="3738636"/>
            <a:ext cx="642942" cy="2362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72 Abrir llave"/>
          <p:cNvSpPr/>
          <p:nvPr/>
        </p:nvSpPr>
        <p:spPr>
          <a:xfrm rot="16200000">
            <a:off x="4357686" y="1428736"/>
            <a:ext cx="642942" cy="7215238"/>
          </a:xfrm>
          <a:prstGeom prst="leftBrace">
            <a:avLst/>
          </a:prstGeom>
          <a:ln w="38100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38" name="37 Flecha izquierda">
            <a:hlinkClick r:id="rId5" action="ppaction://hlinksldjump" highlightClick="1">
              <a:snd r:embed="rId6" name="arrow.wav"/>
            </a:hlinkClick>
          </p:cNvPr>
          <p:cNvSpPr/>
          <p:nvPr/>
        </p:nvSpPr>
        <p:spPr>
          <a:xfrm>
            <a:off x="142844" y="142852"/>
            <a:ext cx="1071570" cy="785818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MENU</a:t>
            </a:r>
            <a:endParaRPr lang="es-BO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20 Rectángulo redondeado">
            <a:hlinkClick r:id="rId7" action="ppaction://hlinksldjump" highlightClick="1">
              <a:snd r:embed="rId8" name="camera.wav"/>
            </a:hlinkClick>
          </p:cNvPr>
          <p:cNvSpPr/>
          <p:nvPr/>
        </p:nvSpPr>
        <p:spPr>
          <a:xfrm>
            <a:off x="2643174" y="1428736"/>
            <a:ext cx="3429024" cy="571504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86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CONSEJO NACIONAL DEL NOTARIADO</a:t>
            </a:r>
            <a:endParaRPr lang="es-BO" b="1" dirty="0"/>
          </a:p>
        </p:txBody>
      </p:sp>
      <p:sp>
        <p:nvSpPr>
          <p:cNvPr id="32" name="31 Flecha derecha">
            <a:hlinkClick r:id="" action="ppaction://hlinkshowjump?jump=nextslide" highlightClick="1">
              <a:snd r:embed="rId8" name="camera.wav"/>
            </a:hlinkClick>
          </p:cNvPr>
          <p:cNvSpPr/>
          <p:nvPr/>
        </p:nvSpPr>
        <p:spPr>
          <a:xfrm>
            <a:off x="7858116" y="6143620"/>
            <a:ext cx="1285884" cy="714380"/>
          </a:xfrm>
          <a:prstGeom prst="rightArrow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Siguiente</a:t>
            </a:r>
            <a:endParaRPr lang="es-B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58846" y="1484313"/>
            <a:ext cx="5757862" cy="684212"/>
          </a:xfrm>
        </p:spPr>
        <p:txBody>
          <a:bodyPr/>
          <a:lstStyle/>
          <a:p>
            <a:pPr algn="l"/>
            <a:r>
              <a:rPr lang="es-MX" sz="2000" dirty="0" smtClean="0">
                <a:solidFill>
                  <a:schemeClr val="folHlink"/>
                </a:solidFill>
                <a:latin typeface="Arial" charset="0"/>
              </a:rPr>
              <a:t>EVOLUCIÓN</a:t>
            </a:r>
            <a:r>
              <a:rPr lang="es-MX" sz="5400" dirty="0" smtClean="0"/>
              <a:t> </a:t>
            </a:r>
            <a:endParaRPr lang="es-ES" sz="5400" dirty="0"/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1866908" y="333375"/>
            <a:ext cx="54006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EL PROTOCOLO NOTARIAL</a:t>
            </a:r>
            <a:endParaRPr lang="es-ES" b="1" dirty="0" smtClean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Times New Roman" pitchFamily="18" charset="0"/>
            </a:endParaRP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1866908" y="2420938"/>
            <a:ext cx="5543550" cy="83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s-ES" b="1" smtClean="0">
                <a:solidFill>
                  <a:srgbClr val="000514"/>
                </a:solidFill>
                <a:latin typeface="Arial" charset="0"/>
                <a:ea typeface="Times New Roman" pitchFamily="18" charset="0"/>
                <a:cs typeface="Arial" charset="0"/>
              </a:rPr>
              <a:t>ESPAÑA: pragmática de Alcalá de 1503 de Isabel la Católica   DISPUSO:</a:t>
            </a:r>
            <a:r>
              <a:rPr lang="es-ES" b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 </a:t>
            </a:r>
          </a:p>
        </p:txBody>
      </p:sp>
      <p:pic>
        <p:nvPicPr>
          <p:cNvPr id="46086" name="Picture 6" descr="nota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33375"/>
            <a:ext cx="1841500" cy="1816100"/>
          </a:xfrm>
          <a:prstGeom prst="rect">
            <a:avLst/>
          </a:prstGeom>
          <a:solidFill>
            <a:schemeClr val="accent1"/>
          </a:solidFill>
          <a:effectLst>
            <a:outerShdw dist="68392" dir="1308085" algn="ctr" rotWithShape="0">
              <a:schemeClr val="bg2"/>
            </a:outerShdw>
          </a:effectLst>
        </p:spPr>
      </p:pic>
      <p:sp>
        <p:nvSpPr>
          <p:cNvPr id="46095" name="Oval 15"/>
          <p:cNvSpPr>
            <a:spLocks noChangeArrowheads="1"/>
          </p:cNvSpPr>
          <p:nvPr/>
        </p:nvSpPr>
        <p:spPr bwMode="auto">
          <a:xfrm>
            <a:off x="1641485" y="3068960"/>
            <a:ext cx="2447925" cy="2079625"/>
          </a:xfrm>
          <a:prstGeom prst="ellipse">
            <a:avLst/>
          </a:prstGeom>
          <a:gradFill rotWithShape="1">
            <a:gsLst>
              <a:gs pos="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 sz="1600" dirty="0" smtClean="0">
              <a:solidFill>
                <a:srgbClr val="000514"/>
              </a:solidFill>
              <a:latin typeface="Arial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dirty="0" smtClean="0">
                <a:solidFill>
                  <a:srgbClr val="000514"/>
                </a:solidFill>
                <a:latin typeface="Arial" charset="0"/>
                <a:cs typeface="Times New Roman" pitchFamily="18" charset="0"/>
              </a:rPr>
              <a:t>que documentos se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dirty="0" smtClean="0">
                <a:solidFill>
                  <a:srgbClr val="000514"/>
                </a:solidFill>
                <a:latin typeface="Arial" charset="0"/>
                <a:cs typeface="Times New Roman" pitchFamily="18" charset="0"/>
              </a:rPr>
              <a:t>inscribieran in extenso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dirty="0" smtClean="0">
                <a:solidFill>
                  <a:srgbClr val="000514"/>
                </a:solidFill>
                <a:latin typeface="Arial" charset="0"/>
                <a:cs typeface="Times New Roman" pitchFamily="18" charset="0"/>
              </a:rPr>
              <a:t>con las expresiones y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dirty="0" smtClean="0">
                <a:solidFill>
                  <a:srgbClr val="000514"/>
                </a:solidFill>
                <a:latin typeface="Arial" charset="0"/>
                <a:cs typeface="Times New Roman" pitchFamily="18" charset="0"/>
              </a:rPr>
              <a:t>requisitos</a:t>
            </a:r>
            <a:r>
              <a:rPr lang="es-ES" sz="1600" b="1" dirty="0" smtClean="0">
                <a:solidFill>
                  <a:srgbClr val="000514"/>
                </a:solidFill>
                <a:latin typeface="Arial" charset="0"/>
                <a:cs typeface="Times New Roman" pitchFamily="18" charset="0"/>
              </a:rPr>
              <a:t>.</a:t>
            </a:r>
            <a:endParaRPr lang="es-ES" sz="1600" dirty="0" smtClean="0">
              <a:solidFill>
                <a:srgbClr val="000514"/>
              </a:solidFill>
              <a:latin typeface="Arial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dirty="0" smtClean="0">
              <a:solidFill>
                <a:srgbClr val="FFFFFF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6097" name="Oval 17"/>
          <p:cNvSpPr>
            <a:spLocks noChangeArrowheads="1"/>
          </p:cNvSpPr>
          <p:nvPr/>
        </p:nvSpPr>
        <p:spPr bwMode="auto">
          <a:xfrm>
            <a:off x="5118418" y="2924944"/>
            <a:ext cx="2519363" cy="2079625"/>
          </a:xfrm>
          <a:prstGeom prst="ellipse">
            <a:avLst/>
          </a:prstGeom>
          <a:gradFill rotWithShape="1">
            <a:gsLst>
              <a:gs pos="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dirty="0" smtClean="0">
                <a:solidFill>
                  <a:srgbClr val="000514"/>
                </a:solidFill>
                <a:latin typeface="Arial" charset="0"/>
                <a:cs typeface="Times New Roman" pitchFamily="18" charset="0"/>
              </a:rPr>
              <a:t>notario = tener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dirty="0" smtClean="0">
                <a:solidFill>
                  <a:srgbClr val="000514"/>
                </a:solidFill>
                <a:latin typeface="Arial" charset="0"/>
                <a:cs typeface="Times New Roman" pitchFamily="18" charset="0"/>
              </a:rPr>
              <a:t> libro de protocolos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dirty="0" smtClean="0">
                <a:solidFill>
                  <a:srgbClr val="000514"/>
                </a:solidFill>
                <a:latin typeface="Arial" charset="0"/>
                <a:cs typeface="Times New Roman" pitchFamily="18" charset="0"/>
              </a:rPr>
              <a:t> encuadernado.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dirty="0" smtClean="0">
                <a:solidFill>
                  <a:srgbClr val="000514"/>
                </a:solidFill>
                <a:latin typeface="Arial" charset="0"/>
                <a:cs typeface="Times New Roman" pitchFamily="18" charset="0"/>
              </a:rPr>
              <a:t>Diligencia en guardar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dirty="0" smtClean="0">
                <a:solidFill>
                  <a:srgbClr val="000514"/>
                </a:solidFill>
                <a:latin typeface="Arial" charset="0"/>
                <a:cs typeface="Times New Roman" pitchFamily="18" charset="0"/>
              </a:rPr>
              <a:t>los libros de registros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dirty="0" smtClean="0">
                <a:solidFill>
                  <a:srgbClr val="000514"/>
                </a:solidFill>
                <a:latin typeface="Arial" charset="0"/>
                <a:cs typeface="Times New Roman" pitchFamily="18" charset="0"/>
              </a:rPr>
              <a:t>y protocolos</a:t>
            </a:r>
          </a:p>
        </p:txBody>
      </p:sp>
      <p:sp>
        <p:nvSpPr>
          <p:cNvPr id="46100" name="Freeform 20"/>
          <p:cNvSpPr>
            <a:spLocks/>
          </p:cNvSpPr>
          <p:nvPr/>
        </p:nvSpPr>
        <p:spPr bwMode="auto">
          <a:xfrm>
            <a:off x="931871" y="2278062"/>
            <a:ext cx="6959600" cy="1150938"/>
          </a:xfrm>
          <a:custGeom>
            <a:avLst/>
            <a:gdLst>
              <a:gd name="T0" fmla="*/ 0 w 4384"/>
              <a:gd name="T1" fmla="*/ 90 h 725"/>
              <a:gd name="T2" fmla="*/ 499 w 4384"/>
              <a:gd name="T3" fmla="*/ 499 h 725"/>
              <a:gd name="T4" fmla="*/ 1905 w 4384"/>
              <a:gd name="T5" fmla="*/ 453 h 725"/>
              <a:gd name="T6" fmla="*/ 2177 w 4384"/>
              <a:gd name="T7" fmla="*/ 725 h 725"/>
              <a:gd name="T8" fmla="*/ 2313 w 4384"/>
              <a:gd name="T9" fmla="*/ 453 h 725"/>
              <a:gd name="T10" fmla="*/ 3901 w 4384"/>
              <a:gd name="T11" fmla="*/ 408 h 725"/>
              <a:gd name="T12" fmla="*/ 4309 w 4384"/>
              <a:gd name="T13" fmla="*/ 90 h 725"/>
              <a:gd name="T14" fmla="*/ 4354 w 4384"/>
              <a:gd name="T15" fmla="*/ 0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384" h="725">
                <a:moveTo>
                  <a:pt x="0" y="90"/>
                </a:moveTo>
                <a:cubicBezTo>
                  <a:pt x="90" y="264"/>
                  <a:pt x="181" y="438"/>
                  <a:pt x="499" y="499"/>
                </a:cubicBezTo>
                <a:cubicBezTo>
                  <a:pt x="817" y="560"/>
                  <a:pt x="1625" y="415"/>
                  <a:pt x="1905" y="453"/>
                </a:cubicBezTo>
                <a:cubicBezTo>
                  <a:pt x="2185" y="491"/>
                  <a:pt x="2109" y="725"/>
                  <a:pt x="2177" y="725"/>
                </a:cubicBezTo>
                <a:cubicBezTo>
                  <a:pt x="2245" y="725"/>
                  <a:pt x="2026" y="506"/>
                  <a:pt x="2313" y="453"/>
                </a:cubicBezTo>
                <a:cubicBezTo>
                  <a:pt x="2600" y="400"/>
                  <a:pt x="3568" y="468"/>
                  <a:pt x="3901" y="408"/>
                </a:cubicBezTo>
                <a:cubicBezTo>
                  <a:pt x="4234" y="348"/>
                  <a:pt x="4234" y="158"/>
                  <a:pt x="4309" y="90"/>
                </a:cubicBezTo>
                <a:cubicBezTo>
                  <a:pt x="4384" y="22"/>
                  <a:pt x="4347" y="15"/>
                  <a:pt x="4354" y="0"/>
                </a:cubicBezTo>
              </a:path>
            </a:pathLst>
          </a:custGeom>
          <a:noFill/>
          <a:ln w="38100" cap="flat" cmpd="sng">
            <a:solidFill>
              <a:srgbClr val="FFCC00"/>
            </a:solidFill>
            <a:prstDash val="solid"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endParaRPr lang="es-BO" smtClean="0">
              <a:solidFill>
                <a:srgbClr val="FFFFCC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088740" y="5343123"/>
            <a:ext cx="5745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1600" dirty="0" smtClean="0">
                <a:latin typeface="Arial" pitchFamily="34" charset="0"/>
                <a:cs typeface="Arial" pitchFamily="34" charset="0"/>
              </a:rPr>
              <a:t>Art. 52 (Compilación del Protocolo Notarial) y </a:t>
            </a:r>
          </a:p>
          <a:p>
            <a:r>
              <a:rPr lang="es-BO" sz="1600" dirty="0" smtClean="0">
                <a:latin typeface="Arial" pitchFamily="34" charset="0"/>
                <a:cs typeface="Arial" pitchFamily="34" charset="0"/>
              </a:rPr>
              <a:t>56 (Redacción)</a:t>
            </a:r>
            <a:r>
              <a:rPr lang="es-BO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s-BO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s-BO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Reglamento de la LNP </a:t>
            </a:r>
            <a:endParaRPr lang="es-BO"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742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1484313"/>
            <a:ext cx="5757862" cy="684212"/>
          </a:xfrm>
        </p:spPr>
        <p:txBody>
          <a:bodyPr/>
          <a:lstStyle/>
          <a:p>
            <a:pPr algn="l"/>
            <a:r>
              <a:rPr lang="pt-BR" sz="2000">
                <a:solidFill>
                  <a:schemeClr val="folHlink"/>
                </a:solidFill>
                <a:latin typeface="Arial" charset="0"/>
              </a:rPr>
              <a:t>6.2. CONCEPTO NOTARIAL DE PROTOCOLO</a:t>
            </a:r>
            <a:endParaRPr lang="es-ES" sz="200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1835150" y="333375"/>
            <a:ext cx="54006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EL PROTOCOLO NOTARIAL</a:t>
            </a:r>
            <a:endParaRPr lang="es-ES" b="1" dirty="0" smtClean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Times New Roman" pitchFamily="18" charset="0"/>
            </a:endParaRP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4070962" y="3031518"/>
            <a:ext cx="3313112" cy="83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s-ES" b="1" smtClean="0">
                <a:solidFill>
                  <a:srgbClr val="FFFFCC"/>
                </a:solidFill>
                <a:latin typeface="Arial" charset="0"/>
                <a:ea typeface="Times New Roman" pitchFamily="18" charset="0"/>
                <a:cs typeface="Arial" charset="0"/>
              </a:rPr>
              <a:t>Voz Griega: “protos”</a:t>
            </a:r>
            <a:r>
              <a:rPr lang="es-ES" b="1" smtClean="0">
                <a:solidFill>
                  <a:srgbClr val="000514"/>
                </a:solidFill>
                <a:latin typeface="Arial" charset="0"/>
                <a:ea typeface="Times New Roman" pitchFamily="18" charset="0"/>
                <a:cs typeface="Arial" charset="0"/>
              </a:rPr>
              <a:t>  sig. “primero en su línea”</a:t>
            </a:r>
          </a:p>
        </p:txBody>
      </p:sp>
      <p:pic>
        <p:nvPicPr>
          <p:cNvPr id="47109" name="Picture 5" descr="nota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33375"/>
            <a:ext cx="1841500" cy="1816100"/>
          </a:xfrm>
          <a:prstGeom prst="rect">
            <a:avLst/>
          </a:prstGeom>
          <a:solidFill>
            <a:schemeClr val="accent1"/>
          </a:solidFill>
          <a:effectLst>
            <a:outerShdw dist="68392" dir="1308085" algn="ctr" rotWithShape="0">
              <a:schemeClr val="bg2"/>
            </a:outerShdw>
          </a:effectLst>
        </p:spPr>
      </p:pic>
      <p:sp>
        <p:nvSpPr>
          <p:cNvPr id="47110" name="Oval 6"/>
          <p:cNvSpPr>
            <a:spLocks noChangeArrowheads="1"/>
          </p:cNvSpPr>
          <p:nvPr/>
        </p:nvSpPr>
        <p:spPr bwMode="auto">
          <a:xfrm>
            <a:off x="1335699" y="3328380"/>
            <a:ext cx="2087563" cy="855663"/>
          </a:xfrm>
          <a:prstGeom prst="ellipse">
            <a:avLst/>
          </a:prstGeom>
          <a:gradFill rotWithShape="1">
            <a:gsLst>
              <a:gs pos="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b="1" smtClean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Escriche</a:t>
            </a:r>
            <a:r>
              <a:rPr lang="es-ES" sz="1600" smtClean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 </a:t>
            </a:r>
          </a:p>
        </p:txBody>
      </p:sp>
      <p:sp>
        <p:nvSpPr>
          <p:cNvPr id="47113" name="Freeform 9"/>
          <p:cNvSpPr>
            <a:spLocks/>
          </p:cNvSpPr>
          <p:nvPr/>
        </p:nvSpPr>
        <p:spPr bwMode="auto">
          <a:xfrm>
            <a:off x="3412149" y="2575905"/>
            <a:ext cx="1235075" cy="3095625"/>
          </a:xfrm>
          <a:custGeom>
            <a:avLst/>
            <a:gdLst>
              <a:gd name="T0" fmla="*/ 733 w 778"/>
              <a:gd name="T1" fmla="*/ 15 h 1950"/>
              <a:gd name="T2" fmla="*/ 234 w 778"/>
              <a:gd name="T3" fmla="*/ 106 h 1950"/>
              <a:gd name="T4" fmla="*/ 143 w 778"/>
              <a:gd name="T5" fmla="*/ 650 h 1950"/>
              <a:gd name="T6" fmla="*/ 7 w 778"/>
              <a:gd name="T7" fmla="*/ 786 h 1950"/>
              <a:gd name="T8" fmla="*/ 188 w 778"/>
              <a:gd name="T9" fmla="*/ 877 h 1950"/>
              <a:gd name="T10" fmla="*/ 234 w 778"/>
              <a:gd name="T11" fmla="*/ 1784 h 1950"/>
              <a:gd name="T12" fmla="*/ 778 w 778"/>
              <a:gd name="T13" fmla="*/ 1875 h 1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78" h="1950">
                <a:moveTo>
                  <a:pt x="733" y="15"/>
                </a:moveTo>
                <a:cubicBezTo>
                  <a:pt x="532" y="7"/>
                  <a:pt x="332" y="0"/>
                  <a:pt x="234" y="106"/>
                </a:cubicBezTo>
                <a:cubicBezTo>
                  <a:pt x="136" y="212"/>
                  <a:pt x="181" y="537"/>
                  <a:pt x="143" y="650"/>
                </a:cubicBezTo>
                <a:cubicBezTo>
                  <a:pt x="105" y="763"/>
                  <a:pt x="0" y="748"/>
                  <a:pt x="7" y="786"/>
                </a:cubicBezTo>
                <a:cubicBezTo>
                  <a:pt x="14" y="824"/>
                  <a:pt x="150" y="711"/>
                  <a:pt x="188" y="877"/>
                </a:cubicBezTo>
                <a:cubicBezTo>
                  <a:pt x="226" y="1043"/>
                  <a:pt x="136" y="1618"/>
                  <a:pt x="234" y="1784"/>
                </a:cubicBezTo>
                <a:cubicBezTo>
                  <a:pt x="332" y="1950"/>
                  <a:pt x="680" y="1860"/>
                  <a:pt x="778" y="1875"/>
                </a:cubicBez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endParaRPr lang="es-BO" smtClean="0">
              <a:solidFill>
                <a:srgbClr val="FFFFCC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4070962" y="4184043"/>
            <a:ext cx="3673475" cy="83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s-ES" b="1" smtClean="0">
                <a:solidFill>
                  <a:srgbClr val="FFFFCC"/>
                </a:solidFill>
                <a:latin typeface="Arial" charset="0"/>
                <a:ea typeface="Times New Roman" pitchFamily="18" charset="0"/>
                <a:cs typeface="Arial" charset="0"/>
              </a:rPr>
              <a:t>y latina “collium” o “collatio”</a:t>
            </a:r>
          </a:p>
          <a:p>
            <a:pPr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s-ES" b="1" smtClean="0">
                <a:solidFill>
                  <a:srgbClr val="000514"/>
                </a:solidFill>
                <a:latin typeface="Arial" charset="0"/>
                <a:ea typeface="Times New Roman" pitchFamily="18" charset="0"/>
                <a:cs typeface="Arial" charset="0"/>
              </a:rPr>
              <a:t>  sig. “comparación o cotejo.”</a:t>
            </a:r>
          </a:p>
        </p:txBody>
      </p:sp>
    </p:spTree>
    <p:extLst>
      <p:ext uri="{BB962C8B-B14F-4D97-AF65-F5344CB8AC3E}">
        <p14:creationId xmlns="" xmlns:p14="http://schemas.microsoft.com/office/powerpoint/2010/main" val="297889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1484313"/>
            <a:ext cx="5757862" cy="684212"/>
          </a:xfrm>
        </p:spPr>
        <p:txBody>
          <a:bodyPr/>
          <a:lstStyle/>
          <a:p>
            <a:pPr algn="l"/>
            <a:r>
              <a:rPr lang="pt-BR" sz="2000">
                <a:solidFill>
                  <a:schemeClr val="folHlink"/>
                </a:solidFill>
                <a:latin typeface="Arial" charset="0"/>
              </a:rPr>
              <a:t>6.2. CONCEPTO NOTARIAL DE PROTOCOLO</a:t>
            </a:r>
            <a:endParaRPr lang="es-ES" sz="200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1835150" y="333375"/>
            <a:ext cx="54006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EL PROTOCOLO NOTARIAL</a:t>
            </a:r>
            <a:endParaRPr lang="es-ES" b="1" dirty="0" smtClean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Times New Roman" pitchFamily="18" charset="0"/>
            </a:endParaRPr>
          </a:p>
        </p:txBody>
      </p:sp>
      <p:pic>
        <p:nvPicPr>
          <p:cNvPr id="48133" name="Picture 5" descr="nota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33375"/>
            <a:ext cx="1841500" cy="1816100"/>
          </a:xfrm>
          <a:prstGeom prst="rect">
            <a:avLst/>
          </a:prstGeom>
          <a:solidFill>
            <a:schemeClr val="accent1"/>
          </a:solidFill>
          <a:effectLst>
            <a:outerShdw dist="68392" dir="1308085" algn="ctr" rotWithShape="0">
              <a:schemeClr val="bg2"/>
            </a:outerShdw>
          </a:effectLst>
        </p:spPr>
      </p:pic>
      <p:sp>
        <p:nvSpPr>
          <p:cNvPr id="48134" name="Oval 6"/>
          <p:cNvSpPr>
            <a:spLocks noChangeArrowheads="1"/>
          </p:cNvSpPr>
          <p:nvPr/>
        </p:nvSpPr>
        <p:spPr bwMode="auto">
          <a:xfrm>
            <a:off x="323850" y="3789363"/>
            <a:ext cx="2087563" cy="855662"/>
          </a:xfrm>
          <a:prstGeom prst="ellipse">
            <a:avLst/>
          </a:prstGeom>
          <a:gradFill rotWithShape="1">
            <a:gsLst>
              <a:gs pos="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smtClean="0">
                <a:solidFill>
                  <a:srgbClr val="000514"/>
                </a:solidFill>
                <a:latin typeface="Arial" charset="0"/>
                <a:cs typeface="Times New Roman" pitchFamily="18" charset="0"/>
              </a:rPr>
              <a:t>PROTOCOLO</a:t>
            </a:r>
          </a:p>
        </p:txBody>
      </p:sp>
      <p:sp>
        <p:nvSpPr>
          <p:cNvPr id="48135" name="Freeform 7"/>
          <p:cNvSpPr>
            <a:spLocks/>
          </p:cNvSpPr>
          <p:nvPr/>
        </p:nvSpPr>
        <p:spPr bwMode="auto">
          <a:xfrm>
            <a:off x="2484438" y="2924175"/>
            <a:ext cx="1235075" cy="3095625"/>
          </a:xfrm>
          <a:custGeom>
            <a:avLst/>
            <a:gdLst>
              <a:gd name="T0" fmla="*/ 733 w 778"/>
              <a:gd name="T1" fmla="*/ 15 h 1950"/>
              <a:gd name="T2" fmla="*/ 234 w 778"/>
              <a:gd name="T3" fmla="*/ 106 h 1950"/>
              <a:gd name="T4" fmla="*/ 143 w 778"/>
              <a:gd name="T5" fmla="*/ 650 h 1950"/>
              <a:gd name="T6" fmla="*/ 7 w 778"/>
              <a:gd name="T7" fmla="*/ 786 h 1950"/>
              <a:gd name="T8" fmla="*/ 188 w 778"/>
              <a:gd name="T9" fmla="*/ 877 h 1950"/>
              <a:gd name="T10" fmla="*/ 234 w 778"/>
              <a:gd name="T11" fmla="*/ 1784 h 1950"/>
              <a:gd name="T12" fmla="*/ 778 w 778"/>
              <a:gd name="T13" fmla="*/ 1875 h 1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78" h="1950">
                <a:moveTo>
                  <a:pt x="733" y="15"/>
                </a:moveTo>
                <a:cubicBezTo>
                  <a:pt x="532" y="7"/>
                  <a:pt x="332" y="0"/>
                  <a:pt x="234" y="106"/>
                </a:cubicBezTo>
                <a:cubicBezTo>
                  <a:pt x="136" y="212"/>
                  <a:pt x="181" y="537"/>
                  <a:pt x="143" y="650"/>
                </a:cubicBezTo>
                <a:cubicBezTo>
                  <a:pt x="105" y="763"/>
                  <a:pt x="0" y="748"/>
                  <a:pt x="7" y="786"/>
                </a:cubicBezTo>
                <a:cubicBezTo>
                  <a:pt x="14" y="824"/>
                  <a:pt x="150" y="711"/>
                  <a:pt x="188" y="877"/>
                </a:cubicBezTo>
                <a:cubicBezTo>
                  <a:pt x="226" y="1043"/>
                  <a:pt x="136" y="1618"/>
                  <a:pt x="234" y="1784"/>
                </a:cubicBezTo>
                <a:cubicBezTo>
                  <a:pt x="332" y="1950"/>
                  <a:pt x="680" y="1860"/>
                  <a:pt x="778" y="1875"/>
                </a:cubicBez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endParaRPr lang="es-BO" smtClean="0">
              <a:solidFill>
                <a:srgbClr val="FFFFCC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2987675" y="3429000"/>
            <a:ext cx="5041900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s-ES" dirty="0" smtClean="0">
                <a:solidFill>
                  <a:srgbClr val="FFFFCC"/>
                </a:solidFill>
                <a:latin typeface="Arial" charset="0"/>
                <a:ea typeface="Times New Roman" pitchFamily="18" charset="0"/>
                <a:cs typeface="Arial" charset="0"/>
              </a:rPr>
              <a:t>Es la colección </a:t>
            </a:r>
            <a:r>
              <a:rPr lang="es-ES" dirty="0" err="1" smtClean="0">
                <a:solidFill>
                  <a:srgbClr val="FFFFCC"/>
                </a:solidFill>
                <a:latin typeface="Arial" charset="0"/>
                <a:ea typeface="Times New Roman" pitchFamily="18" charset="0"/>
                <a:cs typeface="Arial" charset="0"/>
              </a:rPr>
              <a:t>encuardenada</a:t>
            </a:r>
            <a:r>
              <a:rPr lang="es-ES" dirty="0" smtClean="0">
                <a:solidFill>
                  <a:srgbClr val="FFFFCC"/>
                </a:solidFill>
                <a:latin typeface="Arial" charset="0"/>
                <a:ea typeface="Times New Roman" pitchFamily="18" charset="0"/>
                <a:cs typeface="Arial" charset="0"/>
              </a:rPr>
              <a:t>, en que el notario pone y guarda por su orden las escrituras o instrumentos que pasan ante él, para sacar y dar en cualquier tiempo las copias que necesiten los interesados y confrontar y comprobar las que ya se hubieren dado en caso de dudarse de la verdad de su contenido”. </a:t>
            </a:r>
          </a:p>
          <a:p>
            <a:pPr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endParaRPr lang="es-ES" dirty="0" smtClean="0">
              <a:solidFill>
                <a:srgbClr val="FFFFCC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s-ES" dirty="0" smtClean="0">
                <a:solidFill>
                  <a:srgbClr val="FFFFCC"/>
                </a:solidFill>
                <a:latin typeface="Arial" charset="0"/>
                <a:ea typeface="Times New Roman" pitchFamily="18" charset="0"/>
                <a:cs typeface="Arial" charset="0"/>
              </a:rPr>
              <a:t>El protocolo se llama también “Registro notarial” o Registro de instrumentos”.</a:t>
            </a: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2411413" y="2420938"/>
            <a:ext cx="5400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Una primera aproximación:</a:t>
            </a:r>
            <a:endParaRPr lang="es-ES" b="1" dirty="0" smtClean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173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1484313"/>
            <a:ext cx="5757862" cy="684212"/>
          </a:xfrm>
        </p:spPr>
        <p:txBody>
          <a:bodyPr/>
          <a:lstStyle/>
          <a:p>
            <a:pPr algn="l"/>
            <a:r>
              <a:rPr lang="pt-BR" sz="2000">
                <a:solidFill>
                  <a:schemeClr val="folHlink"/>
                </a:solidFill>
                <a:latin typeface="Arial" charset="0"/>
              </a:rPr>
              <a:t>6.2. CONCEPTO NOTARIAL DE PROTOCOLO</a:t>
            </a:r>
            <a:endParaRPr lang="es-ES" sz="200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835150" y="333375"/>
            <a:ext cx="54006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EL PROTOCOLO NOTARIAL</a:t>
            </a:r>
            <a:endParaRPr lang="es-ES" b="1" dirty="0" smtClean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Times New Roman" pitchFamily="18" charset="0"/>
            </a:endParaRPr>
          </a:p>
        </p:txBody>
      </p:sp>
      <p:pic>
        <p:nvPicPr>
          <p:cNvPr id="49156" name="Picture 4" descr="nota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33375"/>
            <a:ext cx="1841500" cy="1816100"/>
          </a:xfrm>
          <a:prstGeom prst="rect">
            <a:avLst/>
          </a:prstGeom>
          <a:solidFill>
            <a:schemeClr val="accent1"/>
          </a:solidFill>
          <a:effectLst>
            <a:outerShdw dist="270006" dir="13271156" algn="ctr" rotWithShape="0">
              <a:schemeClr val="bg2">
                <a:alpha val="50000"/>
              </a:schemeClr>
            </a:outerShdw>
          </a:effectLst>
        </p:spPr>
      </p:pic>
      <p:sp>
        <p:nvSpPr>
          <p:cNvPr id="49157" name="Oval 5"/>
          <p:cNvSpPr>
            <a:spLocks noChangeArrowheads="1"/>
          </p:cNvSpPr>
          <p:nvPr/>
        </p:nvSpPr>
        <p:spPr bwMode="auto">
          <a:xfrm>
            <a:off x="323850" y="3789363"/>
            <a:ext cx="2087563" cy="719137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CC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smtClean="0">
                <a:solidFill>
                  <a:srgbClr val="000514"/>
                </a:solidFill>
                <a:latin typeface="Arial" charset="0"/>
                <a:cs typeface="Times New Roman" pitchFamily="18" charset="0"/>
              </a:rPr>
              <a:t>PELOSI</a:t>
            </a:r>
          </a:p>
        </p:txBody>
      </p:sp>
      <p:sp>
        <p:nvSpPr>
          <p:cNvPr id="49158" name="Freeform 6"/>
          <p:cNvSpPr>
            <a:spLocks/>
          </p:cNvSpPr>
          <p:nvPr/>
        </p:nvSpPr>
        <p:spPr bwMode="auto">
          <a:xfrm>
            <a:off x="2484438" y="2924175"/>
            <a:ext cx="1235075" cy="3095625"/>
          </a:xfrm>
          <a:custGeom>
            <a:avLst/>
            <a:gdLst>
              <a:gd name="T0" fmla="*/ 733 w 778"/>
              <a:gd name="T1" fmla="*/ 15 h 1950"/>
              <a:gd name="T2" fmla="*/ 234 w 778"/>
              <a:gd name="T3" fmla="*/ 106 h 1950"/>
              <a:gd name="T4" fmla="*/ 143 w 778"/>
              <a:gd name="T5" fmla="*/ 650 h 1950"/>
              <a:gd name="T6" fmla="*/ 7 w 778"/>
              <a:gd name="T7" fmla="*/ 786 h 1950"/>
              <a:gd name="T8" fmla="*/ 188 w 778"/>
              <a:gd name="T9" fmla="*/ 877 h 1950"/>
              <a:gd name="T10" fmla="*/ 234 w 778"/>
              <a:gd name="T11" fmla="*/ 1784 h 1950"/>
              <a:gd name="T12" fmla="*/ 778 w 778"/>
              <a:gd name="T13" fmla="*/ 1875 h 1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78" h="1950">
                <a:moveTo>
                  <a:pt x="733" y="15"/>
                </a:moveTo>
                <a:cubicBezTo>
                  <a:pt x="532" y="7"/>
                  <a:pt x="332" y="0"/>
                  <a:pt x="234" y="106"/>
                </a:cubicBezTo>
                <a:cubicBezTo>
                  <a:pt x="136" y="212"/>
                  <a:pt x="181" y="537"/>
                  <a:pt x="143" y="650"/>
                </a:cubicBezTo>
                <a:cubicBezTo>
                  <a:pt x="105" y="763"/>
                  <a:pt x="0" y="748"/>
                  <a:pt x="7" y="786"/>
                </a:cubicBezTo>
                <a:cubicBezTo>
                  <a:pt x="14" y="824"/>
                  <a:pt x="150" y="711"/>
                  <a:pt x="188" y="877"/>
                </a:cubicBezTo>
                <a:cubicBezTo>
                  <a:pt x="226" y="1043"/>
                  <a:pt x="136" y="1618"/>
                  <a:pt x="234" y="1784"/>
                </a:cubicBezTo>
                <a:cubicBezTo>
                  <a:pt x="332" y="1950"/>
                  <a:pt x="680" y="1860"/>
                  <a:pt x="778" y="1875"/>
                </a:cubicBez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endParaRPr lang="es-BO" smtClean="0">
              <a:solidFill>
                <a:srgbClr val="FFFFCC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2987675" y="3357563"/>
            <a:ext cx="4752975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s-ES" sz="2000" smtClean="0">
                <a:solidFill>
                  <a:srgbClr val="FFFFCC"/>
                </a:solidFill>
                <a:latin typeface="Arial" charset="0"/>
                <a:ea typeface="Times New Roman" pitchFamily="18" charset="0"/>
                <a:cs typeface="Arial" charset="0"/>
              </a:rPr>
              <a:t>Advierte que protocolos notariales </a:t>
            </a:r>
            <a:r>
              <a:rPr lang="es-ES" sz="2000" smtClean="0">
                <a:solidFill>
                  <a:srgbClr val="000514"/>
                </a:solidFill>
                <a:latin typeface="Arial" charset="0"/>
                <a:ea typeface="Times New Roman" pitchFamily="18" charset="0"/>
                <a:cs typeface="Arial" charset="0"/>
              </a:rPr>
              <a:t>no son libros</a:t>
            </a:r>
            <a:r>
              <a:rPr lang="es-ES" sz="2000" smtClean="0">
                <a:solidFill>
                  <a:srgbClr val="FFFFCC"/>
                </a:solidFill>
                <a:latin typeface="Arial" charset="0"/>
                <a:ea typeface="Times New Roman" pitchFamily="18" charset="0"/>
                <a:cs typeface="Arial" charset="0"/>
              </a:rPr>
              <a:t>, porque no son volúmenes cerrados y citándolo a Villalba Welsh, pide que tampoco se confunda el protocolo con el registro notarial, que implica una habilitación legal para ejercer funciones fedatarias.</a:t>
            </a:r>
          </a:p>
        </p:txBody>
      </p:sp>
    </p:spTree>
    <p:extLst>
      <p:ext uri="{BB962C8B-B14F-4D97-AF65-F5344CB8AC3E}">
        <p14:creationId xmlns="" xmlns:p14="http://schemas.microsoft.com/office/powerpoint/2010/main" val="190408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9013" y="899319"/>
            <a:ext cx="5757862" cy="684212"/>
          </a:xfrm>
        </p:spPr>
        <p:txBody>
          <a:bodyPr/>
          <a:lstStyle/>
          <a:p>
            <a:pPr algn="l"/>
            <a:r>
              <a:rPr lang="pt-BR" sz="2000" dirty="0" smtClean="0">
                <a:solidFill>
                  <a:schemeClr val="folHlink"/>
                </a:solidFill>
                <a:latin typeface="Arial" charset="0"/>
              </a:rPr>
              <a:t>CONCEPTO </a:t>
            </a:r>
            <a:r>
              <a:rPr lang="pt-BR" sz="2000" dirty="0">
                <a:solidFill>
                  <a:schemeClr val="folHlink"/>
                </a:solidFill>
                <a:latin typeface="Arial" charset="0"/>
              </a:rPr>
              <a:t>NOTARIAL DE PROTOCOLO</a:t>
            </a:r>
            <a:endParaRPr lang="es-ES" sz="2000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1835150" y="333375"/>
            <a:ext cx="54006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EL PROTOCOLO NOTARIAL</a:t>
            </a:r>
            <a:endParaRPr lang="es-ES" b="1" dirty="0" smtClean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Times New Roman" pitchFamily="18" charset="0"/>
            </a:endParaRPr>
          </a:p>
        </p:txBody>
      </p:sp>
      <p:pic>
        <p:nvPicPr>
          <p:cNvPr id="50180" name="Picture 4" descr="nota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33375"/>
            <a:ext cx="1841500" cy="1816100"/>
          </a:xfrm>
          <a:prstGeom prst="rect">
            <a:avLst/>
          </a:prstGeom>
          <a:solidFill>
            <a:schemeClr val="accent1"/>
          </a:solidFill>
          <a:effectLst>
            <a:outerShdw dist="270006" dir="13271156" algn="ctr" rotWithShape="0">
              <a:schemeClr val="bg2">
                <a:alpha val="50000"/>
              </a:schemeClr>
            </a:outerShdw>
          </a:effectLst>
        </p:spPr>
      </p:pic>
      <p:sp>
        <p:nvSpPr>
          <p:cNvPr id="50181" name="Oval 5"/>
          <p:cNvSpPr>
            <a:spLocks noChangeArrowheads="1"/>
          </p:cNvSpPr>
          <p:nvPr/>
        </p:nvSpPr>
        <p:spPr bwMode="auto">
          <a:xfrm>
            <a:off x="2767013" y="1697163"/>
            <a:ext cx="2087562" cy="719138"/>
          </a:xfrm>
          <a:prstGeom prst="ellipse">
            <a:avLst/>
          </a:prstGeom>
          <a:gradFill rotWithShape="1">
            <a:gsLst>
              <a:gs pos="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smtClean="0">
                <a:solidFill>
                  <a:srgbClr val="000514"/>
                </a:solidFill>
                <a:latin typeface="Arial" charset="0"/>
                <a:cs typeface="Times New Roman" pitchFamily="18" charset="0"/>
              </a:rPr>
              <a:t>PROTOCOLO</a:t>
            </a:r>
          </a:p>
        </p:txBody>
      </p:sp>
      <p:sp>
        <p:nvSpPr>
          <p:cNvPr id="50182" name="Freeform 6"/>
          <p:cNvSpPr>
            <a:spLocks/>
          </p:cNvSpPr>
          <p:nvPr/>
        </p:nvSpPr>
        <p:spPr bwMode="auto">
          <a:xfrm rot="16200000">
            <a:off x="3569493" y="-87980"/>
            <a:ext cx="1103313" cy="5384800"/>
          </a:xfrm>
          <a:custGeom>
            <a:avLst/>
            <a:gdLst>
              <a:gd name="T0" fmla="*/ 733 w 778"/>
              <a:gd name="T1" fmla="*/ 15 h 1950"/>
              <a:gd name="T2" fmla="*/ 234 w 778"/>
              <a:gd name="T3" fmla="*/ 106 h 1950"/>
              <a:gd name="T4" fmla="*/ 143 w 778"/>
              <a:gd name="T5" fmla="*/ 650 h 1950"/>
              <a:gd name="T6" fmla="*/ 7 w 778"/>
              <a:gd name="T7" fmla="*/ 786 h 1950"/>
              <a:gd name="T8" fmla="*/ 188 w 778"/>
              <a:gd name="T9" fmla="*/ 877 h 1950"/>
              <a:gd name="T10" fmla="*/ 234 w 778"/>
              <a:gd name="T11" fmla="*/ 1784 h 1950"/>
              <a:gd name="T12" fmla="*/ 778 w 778"/>
              <a:gd name="T13" fmla="*/ 1875 h 1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78" h="1950">
                <a:moveTo>
                  <a:pt x="733" y="15"/>
                </a:moveTo>
                <a:cubicBezTo>
                  <a:pt x="532" y="7"/>
                  <a:pt x="332" y="0"/>
                  <a:pt x="234" y="106"/>
                </a:cubicBezTo>
                <a:cubicBezTo>
                  <a:pt x="136" y="212"/>
                  <a:pt x="181" y="537"/>
                  <a:pt x="143" y="650"/>
                </a:cubicBezTo>
                <a:cubicBezTo>
                  <a:pt x="105" y="763"/>
                  <a:pt x="0" y="748"/>
                  <a:pt x="7" y="786"/>
                </a:cubicBezTo>
                <a:cubicBezTo>
                  <a:pt x="14" y="824"/>
                  <a:pt x="150" y="711"/>
                  <a:pt x="188" y="877"/>
                </a:cubicBezTo>
                <a:cubicBezTo>
                  <a:pt x="226" y="1043"/>
                  <a:pt x="136" y="1618"/>
                  <a:pt x="234" y="1784"/>
                </a:cubicBezTo>
                <a:cubicBezTo>
                  <a:pt x="332" y="1950"/>
                  <a:pt x="680" y="1860"/>
                  <a:pt x="778" y="1875"/>
                </a:cubicBez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endParaRPr lang="es-BO" smtClean="0">
              <a:solidFill>
                <a:srgbClr val="FFFFCC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1187450" y="3273551"/>
            <a:ext cx="6192838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s-ES" smtClean="0">
                <a:solidFill>
                  <a:srgbClr val="FFFFCC"/>
                </a:solidFill>
                <a:latin typeface="Arial" charset="0"/>
                <a:ea typeface="Times New Roman" pitchFamily="18" charset="0"/>
                <a:cs typeface="Arial" charset="0"/>
              </a:rPr>
              <a:t>una colección anual de matrices encuadernadas en un libro de documentos principales, en nuestro medio, escrituras públicas y escrituras de poderes, y a la vez conjunto de documentos originales con los que el cotejo ha de practicarse para probar la autenticidad de los documentos que expida el Notario. </a:t>
            </a: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2771775" y="2408363"/>
            <a:ext cx="2262188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s-ES" smtClean="0">
                <a:solidFill>
                  <a:srgbClr val="FFFFCC"/>
                </a:solidFill>
                <a:latin typeface="Arial" charset="0"/>
                <a:ea typeface="Times New Roman" pitchFamily="18" charset="0"/>
                <a:cs typeface="Arial" charset="0"/>
              </a:rPr>
              <a:t>De manera general</a:t>
            </a:r>
          </a:p>
        </p:txBody>
      </p:sp>
      <p:sp>
        <p:nvSpPr>
          <p:cNvPr id="50186" name="Freeform 10"/>
          <p:cNvSpPr>
            <a:spLocks/>
          </p:cNvSpPr>
          <p:nvPr/>
        </p:nvSpPr>
        <p:spPr bwMode="auto">
          <a:xfrm rot="16200000">
            <a:off x="3785395" y="1496715"/>
            <a:ext cx="1103312" cy="6696075"/>
          </a:xfrm>
          <a:custGeom>
            <a:avLst/>
            <a:gdLst>
              <a:gd name="T0" fmla="*/ 733 w 778"/>
              <a:gd name="T1" fmla="*/ 15 h 1950"/>
              <a:gd name="T2" fmla="*/ 234 w 778"/>
              <a:gd name="T3" fmla="*/ 106 h 1950"/>
              <a:gd name="T4" fmla="*/ 143 w 778"/>
              <a:gd name="T5" fmla="*/ 650 h 1950"/>
              <a:gd name="T6" fmla="*/ 7 w 778"/>
              <a:gd name="T7" fmla="*/ 786 h 1950"/>
              <a:gd name="T8" fmla="*/ 188 w 778"/>
              <a:gd name="T9" fmla="*/ 877 h 1950"/>
              <a:gd name="T10" fmla="*/ 234 w 778"/>
              <a:gd name="T11" fmla="*/ 1784 h 1950"/>
              <a:gd name="T12" fmla="*/ 778 w 778"/>
              <a:gd name="T13" fmla="*/ 1875 h 1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78" h="1950">
                <a:moveTo>
                  <a:pt x="733" y="15"/>
                </a:moveTo>
                <a:cubicBezTo>
                  <a:pt x="532" y="7"/>
                  <a:pt x="332" y="0"/>
                  <a:pt x="234" y="106"/>
                </a:cubicBezTo>
                <a:cubicBezTo>
                  <a:pt x="136" y="212"/>
                  <a:pt x="181" y="537"/>
                  <a:pt x="143" y="650"/>
                </a:cubicBezTo>
                <a:cubicBezTo>
                  <a:pt x="105" y="763"/>
                  <a:pt x="0" y="748"/>
                  <a:pt x="7" y="786"/>
                </a:cubicBezTo>
                <a:cubicBezTo>
                  <a:pt x="14" y="824"/>
                  <a:pt x="150" y="711"/>
                  <a:pt x="188" y="877"/>
                </a:cubicBezTo>
                <a:cubicBezTo>
                  <a:pt x="226" y="1043"/>
                  <a:pt x="136" y="1618"/>
                  <a:pt x="234" y="1784"/>
                </a:cubicBezTo>
                <a:cubicBezTo>
                  <a:pt x="332" y="1950"/>
                  <a:pt x="680" y="1860"/>
                  <a:pt x="778" y="1875"/>
                </a:cubicBez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endParaRPr lang="es-BO" smtClean="0">
              <a:solidFill>
                <a:srgbClr val="FFFFCC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1212850" y="5342063"/>
            <a:ext cx="6192838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s-ES" smtClean="0">
                <a:solidFill>
                  <a:srgbClr val="FFFFCC"/>
                </a:solidFill>
                <a:latin typeface="Arial" charset="0"/>
                <a:ea typeface="Times New Roman" pitchFamily="18" charset="0"/>
                <a:cs typeface="Arial" charset="0"/>
              </a:rPr>
              <a:t>En sentido estricto = sinónimo de colección de instrumentos públicos u originales de estos, </a:t>
            </a:r>
          </a:p>
        </p:txBody>
      </p:sp>
    </p:spTree>
    <p:extLst>
      <p:ext uri="{BB962C8B-B14F-4D97-AF65-F5344CB8AC3E}">
        <p14:creationId xmlns="" xmlns:p14="http://schemas.microsoft.com/office/powerpoint/2010/main" val="382947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9013" y="899319"/>
            <a:ext cx="5757862" cy="684212"/>
          </a:xfrm>
        </p:spPr>
        <p:txBody>
          <a:bodyPr/>
          <a:lstStyle/>
          <a:p>
            <a:pPr algn="l"/>
            <a:r>
              <a:rPr lang="pt-BR" sz="2000" dirty="0" smtClean="0">
                <a:solidFill>
                  <a:schemeClr val="folHlink"/>
                </a:solidFill>
                <a:latin typeface="Arial" charset="0"/>
              </a:rPr>
              <a:t>CONCEPTO  NOTARIAL </a:t>
            </a:r>
            <a:r>
              <a:rPr lang="pt-BR" sz="2000" dirty="0">
                <a:solidFill>
                  <a:schemeClr val="folHlink"/>
                </a:solidFill>
                <a:latin typeface="Arial" charset="0"/>
              </a:rPr>
              <a:t>DE PROTOCOLO</a:t>
            </a:r>
            <a:endParaRPr lang="es-ES" sz="2000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1835150" y="333375"/>
            <a:ext cx="54006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EL PROTOCOLO NOTARIAL</a:t>
            </a:r>
            <a:endParaRPr lang="es-ES" b="1" dirty="0" smtClean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Times New Roman" pitchFamily="18" charset="0"/>
            </a:endParaRPr>
          </a:p>
        </p:txBody>
      </p:sp>
      <p:pic>
        <p:nvPicPr>
          <p:cNvPr id="50180" name="Picture 4" descr="nota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33375"/>
            <a:ext cx="1841500" cy="1816100"/>
          </a:xfrm>
          <a:prstGeom prst="rect">
            <a:avLst/>
          </a:prstGeom>
          <a:solidFill>
            <a:schemeClr val="accent1"/>
          </a:solidFill>
          <a:effectLst>
            <a:outerShdw dist="270006" dir="13271156" algn="ctr" rotWithShape="0">
              <a:schemeClr val="bg2">
                <a:alpha val="50000"/>
              </a:schemeClr>
            </a:outerShdw>
          </a:effectLst>
        </p:spPr>
      </p:pic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1835150" y="2052763"/>
            <a:ext cx="54006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s-E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Ley del Notariado Plurinacional (LNP)</a:t>
            </a: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683059" y="2708920"/>
            <a:ext cx="7704856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BO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ARTÍCULO 45. </a:t>
            </a:r>
            <a:r>
              <a:rPr lang="es-BO" dirty="0">
                <a:latin typeface="Arial"/>
                <a:ea typeface="Calibri"/>
                <a:cs typeface="Times New Roman"/>
              </a:rPr>
              <a:t>(PROTOCOLO NOTARIAL).- </a:t>
            </a:r>
            <a:endParaRPr lang="es-BO" dirty="0" smtClean="0">
              <a:latin typeface="Arial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BO" dirty="0" smtClean="0">
                <a:latin typeface="Arial"/>
                <a:ea typeface="Calibri"/>
                <a:cs typeface="Times New Roman"/>
              </a:rPr>
              <a:t>I</a:t>
            </a:r>
            <a:r>
              <a:rPr lang="es-BO" dirty="0">
                <a:latin typeface="Arial"/>
                <a:ea typeface="Calibri"/>
                <a:cs typeface="Times New Roman"/>
              </a:rPr>
              <a:t>. El protocolo notarial es la compilación ordenada cronológicamente de las matrices, a partir de los cuales la notaria o el notario extiende los instrumentos públicos protocolares de acuerdo a la presente Ley y su reglamentación. </a:t>
            </a:r>
            <a:endParaRPr lang="es-BO" dirty="0" smtClean="0">
              <a:latin typeface="Arial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BO" dirty="0" smtClean="0">
                <a:latin typeface="Arial"/>
                <a:ea typeface="Calibri"/>
                <a:cs typeface="Times New Roman"/>
              </a:rPr>
              <a:t>II</a:t>
            </a:r>
            <a:r>
              <a:rPr lang="es-BO" dirty="0">
                <a:latin typeface="Arial"/>
                <a:ea typeface="Calibri"/>
                <a:cs typeface="Times New Roman"/>
              </a:rPr>
              <a:t>. Forman el protocolo notarial los registros de: a. Escrituras públicas; b. Testamentos; c. Actas protocolares u otros tipos de documentos que por su naturaleza necesiten de protocolización; d. Protestos de letras de cambio; e. Poderes generales, especiales o colectivos; f. Certificaciones de firmas y rúbricas; g. Otros establecidos por Ley. </a:t>
            </a:r>
            <a:endParaRPr lang="es-BO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447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341438"/>
            <a:ext cx="5757863" cy="684212"/>
          </a:xfrm>
        </p:spPr>
        <p:txBody>
          <a:bodyPr/>
          <a:lstStyle/>
          <a:p>
            <a:pPr algn="l"/>
            <a:r>
              <a:rPr lang="pt-BR" sz="2000" dirty="0" smtClean="0">
                <a:solidFill>
                  <a:schemeClr val="folHlink"/>
                </a:solidFill>
                <a:latin typeface="Arial" charset="0"/>
              </a:rPr>
              <a:t>CONCEPTO </a:t>
            </a:r>
            <a:r>
              <a:rPr lang="pt-BR" sz="2000" dirty="0">
                <a:solidFill>
                  <a:schemeClr val="folHlink"/>
                </a:solidFill>
                <a:latin typeface="Arial" charset="0"/>
              </a:rPr>
              <a:t>NOTARIAL DE PROTOCOLO</a:t>
            </a:r>
            <a:endParaRPr lang="es-ES" sz="2000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1835150" y="333375"/>
            <a:ext cx="54006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EL PROTOCOLO NOTARIAL</a:t>
            </a:r>
            <a:endParaRPr lang="es-ES" b="1" dirty="0" smtClean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Times New Roman" pitchFamily="18" charset="0"/>
            </a:endParaRPr>
          </a:p>
        </p:txBody>
      </p:sp>
      <p:pic>
        <p:nvPicPr>
          <p:cNvPr id="51204" name="Picture 4" descr="nota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33375"/>
            <a:ext cx="1841500" cy="1816100"/>
          </a:xfrm>
          <a:prstGeom prst="rect">
            <a:avLst/>
          </a:prstGeom>
          <a:solidFill>
            <a:schemeClr val="accent1"/>
          </a:solidFill>
          <a:effectLst>
            <a:outerShdw dist="270006" dir="13271156" algn="ctr" rotWithShape="0">
              <a:schemeClr val="bg2">
                <a:alpha val="50000"/>
              </a:schemeClr>
            </a:outerShdw>
          </a:effectLst>
        </p:spPr>
      </p:pic>
      <p:sp>
        <p:nvSpPr>
          <p:cNvPr id="51205" name="Oval 5"/>
          <p:cNvSpPr>
            <a:spLocks noChangeArrowheads="1"/>
          </p:cNvSpPr>
          <p:nvPr/>
        </p:nvSpPr>
        <p:spPr bwMode="auto">
          <a:xfrm>
            <a:off x="2771775" y="1989138"/>
            <a:ext cx="2087563" cy="431800"/>
          </a:xfrm>
          <a:prstGeom prst="ellipse">
            <a:avLst/>
          </a:prstGeom>
          <a:gradFill rotWithShape="1">
            <a:gsLst>
              <a:gs pos="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smtClean="0">
                <a:solidFill>
                  <a:srgbClr val="000514"/>
                </a:solidFill>
                <a:latin typeface="Arial" charset="0"/>
                <a:cs typeface="Times New Roman" pitchFamily="18" charset="0"/>
              </a:rPr>
              <a:t>PROTOCOLO</a:t>
            </a: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2268538" y="2420938"/>
            <a:ext cx="3598862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s-ES" smtClean="0">
                <a:solidFill>
                  <a:srgbClr val="FFFFCC"/>
                </a:solidFill>
                <a:latin typeface="Arial" charset="0"/>
                <a:ea typeface="Times New Roman" pitchFamily="18" charset="0"/>
                <a:cs typeface="Arial" charset="0"/>
              </a:rPr>
              <a:t>Se integra de sgtes. Elementos:</a:t>
            </a:r>
          </a:p>
        </p:txBody>
      </p: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1116013" y="2997200"/>
            <a:ext cx="5688012" cy="503238"/>
          </a:xfrm>
          <a:prstGeom prst="rect">
            <a:avLst/>
          </a:prstGeom>
          <a:gradFill rotWithShape="1">
            <a:gsLst>
              <a:gs pos="0">
                <a:srgbClr val="FFFFD9"/>
              </a:gs>
              <a:gs pos="100000">
                <a:srgbClr val="FFFFD9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buFontTx/>
              <a:buAutoNum type="alphaLcParenR"/>
            </a:pPr>
            <a:r>
              <a:rPr lang="es-ES" sz="1600" smtClean="0">
                <a:solidFill>
                  <a:srgbClr val="000514"/>
                </a:solidFill>
                <a:latin typeface="Arial" charset="0"/>
                <a:cs typeface="Times New Roman" pitchFamily="18" charset="0"/>
              </a:rPr>
              <a:t>Los folios originariamente movibles, p/ uso exclusivo de c/</a:t>
            </a:r>
          </a:p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smtClean="0">
                <a:solidFill>
                  <a:srgbClr val="000514"/>
                </a:solidFill>
                <a:latin typeface="Arial" charset="0"/>
                <a:cs typeface="Times New Roman" pitchFamily="18" charset="0"/>
              </a:rPr>
              <a:t>registro  y numerados correlativamente cada gestión.</a:t>
            </a:r>
            <a:r>
              <a:rPr lang="es-ES" sz="160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 </a:t>
            </a:r>
          </a:p>
        </p:txBody>
      </p:sp>
      <p:sp>
        <p:nvSpPr>
          <p:cNvPr id="51212" name="Rectangle 12"/>
          <p:cNvSpPr>
            <a:spLocks noChangeArrowheads="1"/>
          </p:cNvSpPr>
          <p:nvPr/>
        </p:nvSpPr>
        <p:spPr bwMode="auto">
          <a:xfrm>
            <a:off x="1116013" y="3649663"/>
            <a:ext cx="5688012" cy="503237"/>
          </a:xfrm>
          <a:prstGeom prst="rect">
            <a:avLst/>
          </a:prstGeom>
          <a:gradFill rotWithShape="1">
            <a:gsLst>
              <a:gs pos="0">
                <a:srgbClr val="FFFFD9"/>
              </a:gs>
              <a:gs pos="100000">
                <a:srgbClr val="FFFFD9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s-ES" sz="1600" smtClean="0">
                <a:solidFill>
                  <a:srgbClr val="000514"/>
                </a:solidFill>
                <a:latin typeface="Arial" charset="0"/>
                <a:cs typeface="Times New Roman" pitchFamily="18" charset="0"/>
              </a:rPr>
              <a:t>b) El conjunto de documentos escritos en aquellos folios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s-ES" sz="1600" smtClean="0">
                <a:solidFill>
                  <a:srgbClr val="000514"/>
                </a:solidFill>
                <a:latin typeface="Arial" charset="0"/>
                <a:cs typeface="Times New Roman" pitchFamily="18" charset="0"/>
              </a:rPr>
              <a:t> durante gestión, aunque no hayan sido firmados.</a:t>
            </a:r>
            <a:r>
              <a:rPr lang="es-ES" sz="160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 </a:t>
            </a:r>
          </a:p>
        </p:txBody>
      </p:sp>
      <p:sp>
        <p:nvSpPr>
          <p:cNvPr id="51213" name="Rectangle 13"/>
          <p:cNvSpPr>
            <a:spLocks noChangeArrowheads="1"/>
          </p:cNvSpPr>
          <p:nvPr/>
        </p:nvSpPr>
        <p:spPr bwMode="auto">
          <a:xfrm>
            <a:off x="1116013" y="6061075"/>
            <a:ext cx="5688012" cy="392113"/>
          </a:xfrm>
          <a:prstGeom prst="rect">
            <a:avLst/>
          </a:prstGeom>
          <a:gradFill rotWithShape="1">
            <a:gsLst>
              <a:gs pos="0">
                <a:srgbClr val="FFFFD9"/>
              </a:gs>
              <a:gs pos="100000">
                <a:srgbClr val="FFFFD9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s-ES" sz="1600" smtClean="0">
                <a:solidFill>
                  <a:srgbClr val="000514"/>
                </a:solidFill>
                <a:latin typeface="Arial" charset="0"/>
                <a:cs typeface="Times New Roman" pitchFamily="18" charset="0"/>
              </a:rPr>
              <a:t>e) Los índices que deben unirse.</a:t>
            </a:r>
          </a:p>
        </p:txBody>
      </p:sp>
      <p:sp>
        <p:nvSpPr>
          <p:cNvPr id="51215" name="Rectangle 15"/>
          <p:cNvSpPr>
            <a:spLocks noChangeArrowheads="1"/>
          </p:cNvSpPr>
          <p:nvPr/>
        </p:nvSpPr>
        <p:spPr bwMode="auto">
          <a:xfrm>
            <a:off x="1116013" y="4292600"/>
            <a:ext cx="5688012" cy="720725"/>
          </a:xfrm>
          <a:prstGeom prst="rect">
            <a:avLst/>
          </a:prstGeom>
          <a:gradFill rotWithShape="1">
            <a:gsLst>
              <a:gs pos="0">
                <a:srgbClr val="FFFFD9"/>
              </a:gs>
              <a:gs pos="100000">
                <a:srgbClr val="FFFFD9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s-ES" sz="1600" smtClean="0">
                <a:solidFill>
                  <a:srgbClr val="000514"/>
                </a:solidFill>
                <a:latin typeface="Arial" charset="0"/>
                <a:cs typeface="Times New Roman" pitchFamily="18" charset="0"/>
              </a:rPr>
              <a:t>c) Diligencias, notas y constancia complementarias o de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s-ES" sz="1600" smtClean="0">
                <a:solidFill>
                  <a:srgbClr val="000514"/>
                </a:solidFill>
                <a:latin typeface="Arial" charset="0"/>
                <a:cs typeface="Times New Roman" pitchFamily="18" charset="0"/>
              </a:rPr>
              <a:t>referencia a continuación o al margen de los documentos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s-ES" sz="1600" smtClean="0">
                <a:solidFill>
                  <a:srgbClr val="000514"/>
                </a:solidFill>
                <a:latin typeface="Arial" charset="0"/>
                <a:cs typeface="Times New Roman" pitchFamily="18" charset="0"/>
              </a:rPr>
              <a:t> matrices. (Tamb. las de apertura, cierre u otras).</a:t>
            </a:r>
            <a:r>
              <a:rPr lang="es-ES" sz="160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 </a:t>
            </a:r>
          </a:p>
        </p:txBody>
      </p:sp>
      <p:sp>
        <p:nvSpPr>
          <p:cNvPr id="51216" name="Rectangle 16"/>
          <p:cNvSpPr>
            <a:spLocks noChangeArrowheads="1"/>
          </p:cNvSpPr>
          <p:nvPr/>
        </p:nvSpPr>
        <p:spPr bwMode="auto">
          <a:xfrm>
            <a:off x="1128713" y="5170488"/>
            <a:ext cx="5688012" cy="720725"/>
          </a:xfrm>
          <a:prstGeom prst="rect">
            <a:avLst/>
          </a:prstGeom>
          <a:gradFill rotWithShape="1">
            <a:gsLst>
              <a:gs pos="0">
                <a:srgbClr val="FFFFD9"/>
              </a:gs>
              <a:gs pos="100000">
                <a:srgbClr val="FFFFD9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s-ES" sz="1600" smtClean="0">
                <a:solidFill>
                  <a:srgbClr val="000514"/>
                </a:solidFill>
                <a:latin typeface="Arial" charset="0"/>
                <a:cs typeface="Times New Roman" pitchFamily="18" charset="0"/>
              </a:rPr>
              <a:t>d) Los doc. que se integran e incorporan  por imperio de ley o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s-ES" sz="1600" smtClean="0">
                <a:solidFill>
                  <a:srgbClr val="000514"/>
                </a:solidFill>
                <a:latin typeface="Arial" charset="0"/>
                <a:cs typeface="Times New Roman" pitchFamily="18" charset="0"/>
              </a:rPr>
              <a:t>a requerimiento expreso o implícito de los comparecientes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s-ES" sz="1600" smtClean="0">
                <a:solidFill>
                  <a:srgbClr val="000514"/>
                </a:solidFill>
                <a:latin typeface="Arial" charset="0"/>
                <a:cs typeface="Times New Roman" pitchFamily="18" charset="0"/>
              </a:rPr>
              <a:t>o por disposición del Notario.-</a:t>
            </a:r>
            <a:r>
              <a:rPr lang="es-ES" sz="160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 </a:t>
            </a:r>
          </a:p>
        </p:txBody>
      </p:sp>
      <p:sp>
        <p:nvSpPr>
          <p:cNvPr id="51206" name="Freeform 6"/>
          <p:cNvSpPr>
            <a:spLocks/>
          </p:cNvSpPr>
          <p:nvPr/>
        </p:nvSpPr>
        <p:spPr bwMode="auto">
          <a:xfrm rot="16200000">
            <a:off x="3767137" y="-61912"/>
            <a:ext cx="733425" cy="5384800"/>
          </a:xfrm>
          <a:custGeom>
            <a:avLst/>
            <a:gdLst>
              <a:gd name="T0" fmla="*/ 733 w 778"/>
              <a:gd name="T1" fmla="*/ 15 h 1950"/>
              <a:gd name="T2" fmla="*/ 234 w 778"/>
              <a:gd name="T3" fmla="*/ 106 h 1950"/>
              <a:gd name="T4" fmla="*/ 143 w 778"/>
              <a:gd name="T5" fmla="*/ 650 h 1950"/>
              <a:gd name="T6" fmla="*/ 7 w 778"/>
              <a:gd name="T7" fmla="*/ 786 h 1950"/>
              <a:gd name="T8" fmla="*/ 188 w 778"/>
              <a:gd name="T9" fmla="*/ 877 h 1950"/>
              <a:gd name="T10" fmla="*/ 234 w 778"/>
              <a:gd name="T11" fmla="*/ 1784 h 1950"/>
              <a:gd name="T12" fmla="*/ 778 w 778"/>
              <a:gd name="T13" fmla="*/ 1875 h 1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78" h="1950">
                <a:moveTo>
                  <a:pt x="733" y="15"/>
                </a:moveTo>
                <a:cubicBezTo>
                  <a:pt x="532" y="7"/>
                  <a:pt x="332" y="0"/>
                  <a:pt x="234" y="106"/>
                </a:cubicBezTo>
                <a:cubicBezTo>
                  <a:pt x="136" y="212"/>
                  <a:pt x="181" y="537"/>
                  <a:pt x="143" y="650"/>
                </a:cubicBezTo>
                <a:cubicBezTo>
                  <a:pt x="105" y="763"/>
                  <a:pt x="0" y="748"/>
                  <a:pt x="7" y="786"/>
                </a:cubicBezTo>
                <a:cubicBezTo>
                  <a:pt x="14" y="824"/>
                  <a:pt x="150" y="711"/>
                  <a:pt x="188" y="877"/>
                </a:cubicBezTo>
                <a:cubicBezTo>
                  <a:pt x="226" y="1043"/>
                  <a:pt x="136" y="1618"/>
                  <a:pt x="234" y="1784"/>
                </a:cubicBezTo>
                <a:cubicBezTo>
                  <a:pt x="332" y="1950"/>
                  <a:pt x="680" y="1860"/>
                  <a:pt x="778" y="1875"/>
                </a:cubicBez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endParaRPr lang="es-BO" smtClean="0">
              <a:solidFill>
                <a:srgbClr val="FFFFCC"/>
              </a:solidFill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789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1484313"/>
            <a:ext cx="5757862" cy="684212"/>
          </a:xfrm>
        </p:spPr>
        <p:txBody>
          <a:bodyPr/>
          <a:lstStyle/>
          <a:p>
            <a:pPr algn="l"/>
            <a:r>
              <a:rPr lang="es-ES" sz="2000" dirty="0" smtClean="0">
                <a:solidFill>
                  <a:schemeClr val="folHlink"/>
                </a:solidFill>
                <a:latin typeface="Arial" charset="0"/>
              </a:rPr>
              <a:t>APERTURA </a:t>
            </a:r>
            <a:r>
              <a:rPr lang="es-ES" sz="2000" dirty="0">
                <a:solidFill>
                  <a:schemeClr val="folHlink"/>
                </a:solidFill>
                <a:latin typeface="Arial" charset="0"/>
              </a:rPr>
              <a:t>CIERRE Y CONTINUIDAD.</a:t>
            </a: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1835150" y="333375"/>
            <a:ext cx="54006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EL PROTOCOLO NOTARIAL</a:t>
            </a:r>
            <a:endParaRPr lang="es-ES" b="1" dirty="0" smtClean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Times New Roman" pitchFamily="18" charset="0"/>
            </a:endParaRPr>
          </a:p>
        </p:txBody>
      </p:sp>
      <p:pic>
        <p:nvPicPr>
          <p:cNvPr id="55300" name="Picture 4" descr="nota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33375"/>
            <a:ext cx="1841500" cy="1816100"/>
          </a:xfrm>
          <a:prstGeom prst="rect">
            <a:avLst/>
          </a:prstGeom>
          <a:solidFill>
            <a:schemeClr val="accent1"/>
          </a:solidFill>
          <a:effectLst>
            <a:outerShdw dist="270006" dir="13271156" algn="ctr" rotWithShape="0">
              <a:schemeClr val="bg2">
                <a:alpha val="50000"/>
              </a:schemeClr>
            </a:outerShdw>
          </a:effectLst>
        </p:spPr>
      </p:pic>
      <p:sp>
        <p:nvSpPr>
          <p:cNvPr id="55301" name="Oval 5"/>
          <p:cNvSpPr>
            <a:spLocks noChangeArrowheads="1"/>
          </p:cNvSpPr>
          <p:nvPr/>
        </p:nvSpPr>
        <p:spPr bwMode="auto">
          <a:xfrm>
            <a:off x="1001713" y="2419623"/>
            <a:ext cx="2087562" cy="936625"/>
          </a:xfrm>
          <a:prstGeom prst="ellipse">
            <a:avLst/>
          </a:prstGeom>
          <a:gradFill rotWithShape="1">
            <a:gsLst>
              <a:gs pos="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smtClean="0">
                <a:solidFill>
                  <a:srgbClr val="000514"/>
                </a:solidFill>
                <a:latin typeface="Arial" charset="0"/>
                <a:cs typeface="Times New Roman" pitchFamily="18" charset="0"/>
              </a:rPr>
              <a:t>ACTA</a:t>
            </a: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3853085" y="2060848"/>
            <a:ext cx="2951163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s-ES" dirty="0" smtClean="0">
                <a:solidFill>
                  <a:srgbClr val="FFFFCC"/>
                </a:solidFill>
                <a:latin typeface="Arial" charset="0"/>
                <a:ea typeface="Times New Roman" pitchFamily="18" charset="0"/>
                <a:cs typeface="Arial" charset="0"/>
              </a:rPr>
              <a:t>Apertura se da inicio a protocolo en una gestión.</a:t>
            </a:r>
          </a:p>
        </p:txBody>
      </p:sp>
      <p:sp>
        <p:nvSpPr>
          <p:cNvPr id="55303" name="Freeform 7"/>
          <p:cNvSpPr>
            <a:spLocks/>
          </p:cNvSpPr>
          <p:nvPr/>
        </p:nvSpPr>
        <p:spPr bwMode="auto">
          <a:xfrm>
            <a:off x="3233738" y="4508648"/>
            <a:ext cx="388937" cy="1944688"/>
          </a:xfrm>
          <a:custGeom>
            <a:avLst/>
            <a:gdLst>
              <a:gd name="T0" fmla="*/ 733 w 778"/>
              <a:gd name="T1" fmla="*/ 15 h 1950"/>
              <a:gd name="T2" fmla="*/ 234 w 778"/>
              <a:gd name="T3" fmla="*/ 106 h 1950"/>
              <a:gd name="T4" fmla="*/ 143 w 778"/>
              <a:gd name="T5" fmla="*/ 650 h 1950"/>
              <a:gd name="T6" fmla="*/ 7 w 778"/>
              <a:gd name="T7" fmla="*/ 786 h 1950"/>
              <a:gd name="T8" fmla="*/ 188 w 778"/>
              <a:gd name="T9" fmla="*/ 877 h 1950"/>
              <a:gd name="T10" fmla="*/ 234 w 778"/>
              <a:gd name="T11" fmla="*/ 1784 h 1950"/>
              <a:gd name="T12" fmla="*/ 778 w 778"/>
              <a:gd name="T13" fmla="*/ 1875 h 1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78" h="1950">
                <a:moveTo>
                  <a:pt x="733" y="15"/>
                </a:moveTo>
                <a:cubicBezTo>
                  <a:pt x="532" y="7"/>
                  <a:pt x="332" y="0"/>
                  <a:pt x="234" y="106"/>
                </a:cubicBezTo>
                <a:cubicBezTo>
                  <a:pt x="136" y="212"/>
                  <a:pt x="181" y="537"/>
                  <a:pt x="143" y="650"/>
                </a:cubicBezTo>
                <a:cubicBezTo>
                  <a:pt x="105" y="763"/>
                  <a:pt x="0" y="748"/>
                  <a:pt x="7" y="786"/>
                </a:cubicBezTo>
                <a:cubicBezTo>
                  <a:pt x="14" y="824"/>
                  <a:pt x="150" y="711"/>
                  <a:pt x="188" y="877"/>
                </a:cubicBezTo>
                <a:cubicBezTo>
                  <a:pt x="226" y="1043"/>
                  <a:pt x="136" y="1618"/>
                  <a:pt x="234" y="1784"/>
                </a:cubicBezTo>
                <a:cubicBezTo>
                  <a:pt x="332" y="1950"/>
                  <a:pt x="680" y="1860"/>
                  <a:pt x="778" y="1875"/>
                </a:cubicBez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endParaRPr lang="es-BO" smtClean="0">
              <a:solidFill>
                <a:srgbClr val="FFFFCC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3449638" y="5084663"/>
            <a:ext cx="52578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s-ES" dirty="0" smtClean="0">
                <a:solidFill>
                  <a:srgbClr val="FFFFCC"/>
                </a:solidFill>
                <a:latin typeface="Arial" charset="0"/>
                <a:ea typeface="Times New Roman" pitchFamily="18" charset="0"/>
                <a:cs typeface="Arial" charset="0"/>
              </a:rPr>
              <a:t>deben emitirse de manera continua e ininterrumpida, y en letra clara, sin dejar blancos ni intervalos. </a:t>
            </a:r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 flipV="1">
            <a:off x="2944813" y="2276748"/>
            <a:ext cx="792162" cy="358775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endParaRPr lang="es-BO" smtClean="0">
              <a:solidFill>
                <a:srgbClr val="FFFFCC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55306" name="Line 10"/>
          <p:cNvSpPr>
            <a:spLocks noChangeShapeType="1"/>
          </p:cNvSpPr>
          <p:nvPr/>
        </p:nvSpPr>
        <p:spPr bwMode="auto">
          <a:xfrm>
            <a:off x="2944813" y="2995886"/>
            <a:ext cx="792162" cy="144462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endParaRPr lang="es-BO" smtClean="0">
              <a:solidFill>
                <a:srgbClr val="FFFFCC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3665538" y="2995886"/>
            <a:ext cx="2808287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s-ES" smtClean="0">
                <a:solidFill>
                  <a:srgbClr val="FFFFCC"/>
                </a:solidFill>
                <a:latin typeface="Arial" charset="0"/>
                <a:ea typeface="Times New Roman" pitchFamily="18" charset="0"/>
                <a:cs typeface="Arial" charset="0"/>
              </a:rPr>
              <a:t>Otra de Cierre</a:t>
            </a:r>
          </a:p>
        </p:txBody>
      </p:sp>
      <p:sp>
        <p:nvSpPr>
          <p:cNvPr id="55308" name="Oval 12"/>
          <p:cNvSpPr>
            <a:spLocks noChangeArrowheads="1"/>
          </p:cNvSpPr>
          <p:nvPr/>
        </p:nvSpPr>
        <p:spPr bwMode="auto">
          <a:xfrm>
            <a:off x="785813" y="4870350"/>
            <a:ext cx="2303462" cy="1150938"/>
          </a:xfrm>
          <a:prstGeom prst="ellipse">
            <a:avLst/>
          </a:prstGeom>
          <a:gradFill rotWithShape="1">
            <a:gsLst>
              <a:gs pos="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 smtClean="0">
                <a:solidFill>
                  <a:srgbClr val="000514"/>
                </a:solidFill>
                <a:latin typeface="Arial" charset="0"/>
                <a:cs typeface="Times New Roman" pitchFamily="18" charset="0"/>
              </a:rPr>
              <a:t>Actos y contratos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 smtClean="0">
                <a:solidFill>
                  <a:srgbClr val="000514"/>
                </a:solidFill>
                <a:latin typeface="Arial" charset="0"/>
                <a:cs typeface="Times New Roman" pitchFamily="18" charset="0"/>
              </a:rPr>
              <a:t>en  PROTOCOLO</a:t>
            </a:r>
          </a:p>
        </p:txBody>
      </p:sp>
      <p:sp>
        <p:nvSpPr>
          <p:cNvPr id="2" name="1 Rectángulo"/>
          <p:cNvSpPr/>
          <p:nvPr/>
        </p:nvSpPr>
        <p:spPr>
          <a:xfrm>
            <a:off x="1259632" y="3439377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s-BO" sz="1600" dirty="0" smtClean="0">
                <a:latin typeface="Arial"/>
                <a:ea typeface="Calibri"/>
                <a:cs typeface="Times New Roman"/>
              </a:rPr>
              <a:t>Art. </a:t>
            </a:r>
            <a:r>
              <a:rPr lang="es-BO" sz="1600" dirty="0">
                <a:latin typeface="Arial"/>
                <a:ea typeface="Calibri"/>
                <a:cs typeface="Times New Roman"/>
              </a:rPr>
              <a:t>46. (AUTORIZACIÓN Y CIERRE DE REGISTRO).- </a:t>
            </a:r>
            <a:r>
              <a:rPr lang="es-BO" sz="1600" dirty="0" smtClean="0">
                <a:latin typeface="Arial"/>
                <a:ea typeface="Calibri"/>
                <a:cs typeface="Times New Roman"/>
              </a:rPr>
              <a:t>Los </a:t>
            </a:r>
            <a:r>
              <a:rPr lang="es-BO" sz="1600" dirty="0">
                <a:latin typeface="Arial"/>
                <a:ea typeface="Calibri"/>
                <a:cs typeface="Times New Roman"/>
              </a:rPr>
              <a:t>registros serán autorizados por la Dirección Departamental al inicio de cada gestión y a la conclusión de la misma. </a:t>
            </a:r>
            <a:r>
              <a:rPr lang="es-BO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(LNP)</a:t>
            </a:r>
            <a:endParaRPr lang="es-BO"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068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89843" y="1213932"/>
            <a:ext cx="4537075" cy="684212"/>
          </a:xfrm>
        </p:spPr>
        <p:txBody>
          <a:bodyPr/>
          <a:lstStyle/>
          <a:p>
            <a:pPr algn="l"/>
            <a:r>
              <a:rPr lang="es-ES" sz="2000" dirty="0" smtClean="0">
                <a:solidFill>
                  <a:schemeClr val="folHlink"/>
                </a:solidFill>
                <a:latin typeface="Arial" charset="0"/>
              </a:rPr>
              <a:t>FACTORES </a:t>
            </a:r>
            <a:r>
              <a:rPr lang="es-ES" sz="2000" dirty="0">
                <a:solidFill>
                  <a:schemeClr val="folHlink"/>
                </a:solidFill>
                <a:latin typeface="Arial" charset="0"/>
              </a:rPr>
              <a:t>CUALITARIOS.</a:t>
            </a: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1835150" y="333375"/>
            <a:ext cx="54006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EL PROTOCOLO NOTARIAL</a:t>
            </a:r>
            <a:endParaRPr lang="es-ES" b="1" dirty="0" smtClean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Times New Roman" pitchFamily="18" charset="0"/>
            </a:endParaRPr>
          </a:p>
        </p:txBody>
      </p:sp>
      <p:pic>
        <p:nvPicPr>
          <p:cNvPr id="54276" name="Picture 4" descr="nota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33375"/>
            <a:ext cx="1841500" cy="1816100"/>
          </a:xfrm>
          <a:prstGeom prst="rect">
            <a:avLst/>
          </a:prstGeom>
          <a:solidFill>
            <a:schemeClr val="accent1"/>
          </a:solidFill>
          <a:effectLst>
            <a:outerShdw dist="270006" dir="13271156" algn="ctr" rotWithShape="0">
              <a:schemeClr val="bg2">
                <a:alpha val="50000"/>
              </a:schemeClr>
            </a:outerShdw>
          </a:effectLst>
        </p:spPr>
      </p:pic>
      <p:sp>
        <p:nvSpPr>
          <p:cNvPr id="54277" name="Oval 5"/>
          <p:cNvSpPr>
            <a:spLocks noChangeArrowheads="1"/>
          </p:cNvSpPr>
          <p:nvPr/>
        </p:nvSpPr>
        <p:spPr bwMode="auto">
          <a:xfrm>
            <a:off x="323850" y="2618278"/>
            <a:ext cx="2087563" cy="936625"/>
          </a:xfrm>
          <a:prstGeom prst="ellipse">
            <a:avLst/>
          </a:prstGeom>
          <a:gradFill rotWithShape="1">
            <a:gsLst>
              <a:gs pos="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smtClean="0">
                <a:solidFill>
                  <a:srgbClr val="000514"/>
                </a:solidFill>
                <a:latin typeface="Arial" charset="0"/>
                <a:cs typeface="Times New Roman" pitchFamily="18" charset="0"/>
              </a:rPr>
              <a:t>Sanahuja y Soler</a:t>
            </a:r>
          </a:p>
        </p:txBody>
      </p:sp>
      <p:sp>
        <p:nvSpPr>
          <p:cNvPr id="54279" name="Freeform 7"/>
          <p:cNvSpPr>
            <a:spLocks/>
          </p:cNvSpPr>
          <p:nvPr/>
        </p:nvSpPr>
        <p:spPr bwMode="auto">
          <a:xfrm>
            <a:off x="3711575" y="2115040"/>
            <a:ext cx="388938" cy="1655763"/>
          </a:xfrm>
          <a:custGeom>
            <a:avLst/>
            <a:gdLst>
              <a:gd name="T0" fmla="*/ 733 w 778"/>
              <a:gd name="T1" fmla="*/ 15 h 1950"/>
              <a:gd name="T2" fmla="*/ 234 w 778"/>
              <a:gd name="T3" fmla="*/ 106 h 1950"/>
              <a:gd name="T4" fmla="*/ 143 w 778"/>
              <a:gd name="T5" fmla="*/ 650 h 1950"/>
              <a:gd name="T6" fmla="*/ 7 w 778"/>
              <a:gd name="T7" fmla="*/ 786 h 1950"/>
              <a:gd name="T8" fmla="*/ 188 w 778"/>
              <a:gd name="T9" fmla="*/ 877 h 1950"/>
              <a:gd name="T10" fmla="*/ 234 w 778"/>
              <a:gd name="T11" fmla="*/ 1784 h 1950"/>
              <a:gd name="T12" fmla="*/ 778 w 778"/>
              <a:gd name="T13" fmla="*/ 1875 h 1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78" h="1950">
                <a:moveTo>
                  <a:pt x="733" y="15"/>
                </a:moveTo>
                <a:cubicBezTo>
                  <a:pt x="532" y="7"/>
                  <a:pt x="332" y="0"/>
                  <a:pt x="234" y="106"/>
                </a:cubicBezTo>
                <a:cubicBezTo>
                  <a:pt x="136" y="212"/>
                  <a:pt x="181" y="537"/>
                  <a:pt x="143" y="650"/>
                </a:cubicBezTo>
                <a:cubicBezTo>
                  <a:pt x="105" y="763"/>
                  <a:pt x="0" y="748"/>
                  <a:pt x="7" y="786"/>
                </a:cubicBezTo>
                <a:cubicBezTo>
                  <a:pt x="14" y="824"/>
                  <a:pt x="150" y="711"/>
                  <a:pt x="188" y="877"/>
                </a:cubicBezTo>
                <a:cubicBezTo>
                  <a:pt x="226" y="1043"/>
                  <a:pt x="136" y="1618"/>
                  <a:pt x="234" y="1784"/>
                </a:cubicBezTo>
                <a:cubicBezTo>
                  <a:pt x="332" y="1950"/>
                  <a:pt x="680" y="1860"/>
                  <a:pt x="778" y="1875"/>
                </a:cubicBez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endParaRPr lang="es-BO" smtClean="0">
              <a:solidFill>
                <a:srgbClr val="FFFFCC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3644043" y="4069863"/>
            <a:ext cx="41465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s-ES" dirty="0" smtClean="0">
                <a:solidFill>
                  <a:srgbClr val="FFFFCC"/>
                </a:solidFill>
                <a:latin typeface="Arial" charset="0"/>
                <a:ea typeface="Times New Roman" pitchFamily="18" charset="0"/>
                <a:cs typeface="Arial" charset="0"/>
              </a:rPr>
              <a:t>Por lo cual posee valor incomparable:</a:t>
            </a:r>
          </a:p>
        </p:txBody>
      </p:sp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2627313" y="2762740"/>
            <a:ext cx="12668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s-ES" smtClean="0">
                <a:solidFill>
                  <a:srgbClr val="FFFFCC"/>
                </a:solidFill>
                <a:latin typeface="Arial" charset="0"/>
                <a:ea typeface="Times New Roman" pitchFamily="18" charset="0"/>
                <a:cs typeface="Arial" charset="0"/>
              </a:rPr>
              <a:t>Protocolo</a:t>
            </a:r>
          </a:p>
        </p:txBody>
      </p:sp>
      <p:sp>
        <p:nvSpPr>
          <p:cNvPr id="54285" name="Freeform 13"/>
          <p:cNvSpPr>
            <a:spLocks/>
          </p:cNvSpPr>
          <p:nvPr/>
        </p:nvSpPr>
        <p:spPr bwMode="auto">
          <a:xfrm rot="10800000">
            <a:off x="2268538" y="2042015"/>
            <a:ext cx="388937" cy="1657350"/>
          </a:xfrm>
          <a:custGeom>
            <a:avLst/>
            <a:gdLst>
              <a:gd name="T0" fmla="*/ 733 w 778"/>
              <a:gd name="T1" fmla="*/ 15 h 1950"/>
              <a:gd name="T2" fmla="*/ 234 w 778"/>
              <a:gd name="T3" fmla="*/ 106 h 1950"/>
              <a:gd name="T4" fmla="*/ 143 w 778"/>
              <a:gd name="T5" fmla="*/ 650 h 1950"/>
              <a:gd name="T6" fmla="*/ 7 w 778"/>
              <a:gd name="T7" fmla="*/ 786 h 1950"/>
              <a:gd name="T8" fmla="*/ 188 w 778"/>
              <a:gd name="T9" fmla="*/ 877 h 1950"/>
              <a:gd name="T10" fmla="*/ 234 w 778"/>
              <a:gd name="T11" fmla="*/ 1784 h 1950"/>
              <a:gd name="T12" fmla="*/ 778 w 778"/>
              <a:gd name="T13" fmla="*/ 1875 h 1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78" h="1950">
                <a:moveTo>
                  <a:pt x="733" y="15"/>
                </a:moveTo>
                <a:cubicBezTo>
                  <a:pt x="532" y="7"/>
                  <a:pt x="332" y="0"/>
                  <a:pt x="234" y="106"/>
                </a:cubicBezTo>
                <a:cubicBezTo>
                  <a:pt x="136" y="212"/>
                  <a:pt x="181" y="537"/>
                  <a:pt x="143" y="650"/>
                </a:cubicBezTo>
                <a:cubicBezTo>
                  <a:pt x="105" y="763"/>
                  <a:pt x="0" y="748"/>
                  <a:pt x="7" y="786"/>
                </a:cubicBezTo>
                <a:cubicBezTo>
                  <a:pt x="14" y="824"/>
                  <a:pt x="150" y="711"/>
                  <a:pt x="188" y="877"/>
                </a:cubicBezTo>
                <a:cubicBezTo>
                  <a:pt x="226" y="1043"/>
                  <a:pt x="136" y="1618"/>
                  <a:pt x="234" y="1784"/>
                </a:cubicBezTo>
                <a:cubicBezTo>
                  <a:pt x="332" y="1950"/>
                  <a:pt x="680" y="1860"/>
                  <a:pt x="778" y="1875"/>
                </a:cubicBez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endParaRPr lang="es-BO" smtClean="0">
              <a:solidFill>
                <a:srgbClr val="FFFFCC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auto">
          <a:xfrm>
            <a:off x="4356100" y="2330940"/>
            <a:ext cx="3671888" cy="33337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s-ES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1) La garantía de perdurabilidad.-</a:t>
            </a:r>
            <a:r>
              <a:rPr lang="es-ES" smtClean="0">
                <a:solidFill>
                  <a:srgbClr val="FFFFCC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54287" name="Rectangle 15"/>
          <p:cNvSpPr>
            <a:spLocks noChangeArrowheads="1"/>
          </p:cNvSpPr>
          <p:nvPr/>
        </p:nvSpPr>
        <p:spPr bwMode="auto">
          <a:xfrm>
            <a:off x="4368800" y="2788140"/>
            <a:ext cx="3671888" cy="3429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s-ES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2) La garantía de autenticidad </a:t>
            </a:r>
          </a:p>
        </p:txBody>
      </p:sp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4368800" y="3250103"/>
            <a:ext cx="3671888" cy="376237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s-ES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3) El medio de publicidad. </a:t>
            </a:r>
          </a:p>
        </p:txBody>
      </p:sp>
      <p:sp>
        <p:nvSpPr>
          <p:cNvPr id="54289" name="Freeform 17"/>
          <p:cNvSpPr>
            <a:spLocks/>
          </p:cNvSpPr>
          <p:nvPr/>
        </p:nvSpPr>
        <p:spPr bwMode="auto">
          <a:xfrm rot="16200000">
            <a:off x="5750719" y="1482421"/>
            <a:ext cx="388938" cy="4752975"/>
          </a:xfrm>
          <a:custGeom>
            <a:avLst/>
            <a:gdLst>
              <a:gd name="T0" fmla="*/ 733 w 778"/>
              <a:gd name="T1" fmla="*/ 15 h 1950"/>
              <a:gd name="T2" fmla="*/ 234 w 778"/>
              <a:gd name="T3" fmla="*/ 106 h 1950"/>
              <a:gd name="T4" fmla="*/ 143 w 778"/>
              <a:gd name="T5" fmla="*/ 650 h 1950"/>
              <a:gd name="T6" fmla="*/ 7 w 778"/>
              <a:gd name="T7" fmla="*/ 786 h 1950"/>
              <a:gd name="T8" fmla="*/ 188 w 778"/>
              <a:gd name="T9" fmla="*/ 877 h 1950"/>
              <a:gd name="T10" fmla="*/ 234 w 778"/>
              <a:gd name="T11" fmla="*/ 1784 h 1950"/>
              <a:gd name="T12" fmla="*/ 778 w 778"/>
              <a:gd name="T13" fmla="*/ 1875 h 1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78" h="1950">
                <a:moveTo>
                  <a:pt x="733" y="15"/>
                </a:moveTo>
                <a:cubicBezTo>
                  <a:pt x="532" y="7"/>
                  <a:pt x="332" y="0"/>
                  <a:pt x="234" y="106"/>
                </a:cubicBezTo>
                <a:cubicBezTo>
                  <a:pt x="136" y="212"/>
                  <a:pt x="181" y="537"/>
                  <a:pt x="143" y="650"/>
                </a:cubicBezTo>
                <a:cubicBezTo>
                  <a:pt x="105" y="763"/>
                  <a:pt x="0" y="748"/>
                  <a:pt x="7" y="786"/>
                </a:cubicBezTo>
                <a:cubicBezTo>
                  <a:pt x="14" y="824"/>
                  <a:pt x="150" y="711"/>
                  <a:pt x="188" y="877"/>
                </a:cubicBezTo>
                <a:cubicBezTo>
                  <a:pt x="226" y="1043"/>
                  <a:pt x="136" y="1618"/>
                  <a:pt x="234" y="1784"/>
                </a:cubicBezTo>
                <a:cubicBezTo>
                  <a:pt x="332" y="1950"/>
                  <a:pt x="680" y="1860"/>
                  <a:pt x="778" y="1875"/>
                </a:cubicBez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endParaRPr lang="es-BO" smtClean="0">
              <a:solidFill>
                <a:srgbClr val="FFFFCC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54290" name="Oval 18"/>
          <p:cNvSpPr>
            <a:spLocks noChangeArrowheads="1"/>
          </p:cNvSpPr>
          <p:nvPr/>
        </p:nvSpPr>
        <p:spPr bwMode="auto">
          <a:xfrm>
            <a:off x="494935" y="4355051"/>
            <a:ext cx="2444328" cy="1797538"/>
          </a:xfrm>
          <a:prstGeom prst="ellipse">
            <a:avLst/>
          </a:prstGeom>
          <a:solidFill>
            <a:srgbClr val="CCFFFF"/>
          </a:solidFill>
          <a:ln w="9525" algn="ctr">
            <a:solidFill>
              <a:srgbClr val="000000"/>
            </a:solidFill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s-ES" sz="1600" dirty="0" smtClean="0">
                <a:solidFill>
                  <a:srgbClr val="000514"/>
                </a:solidFill>
                <a:latin typeface="Arial" charset="0"/>
                <a:ea typeface="Times New Roman" pitchFamily="18" charset="0"/>
                <a:cs typeface="Arial" charset="0"/>
              </a:rPr>
              <a:t>Es </a:t>
            </a:r>
            <a:r>
              <a:rPr lang="es-ES" sz="1600" dirty="0" err="1" smtClean="0">
                <a:solidFill>
                  <a:srgbClr val="000514"/>
                </a:solidFill>
                <a:latin typeface="Arial" charset="0"/>
                <a:ea typeface="Times New Roman" pitchFamily="18" charset="0"/>
                <a:cs typeface="Arial" charset="0"/>
              </a:rPr>
              <a:t>Nec</a:t>
            </a:r>
            <a:r>
              <a:rPr lang="es-ES" sz="1600" dirty="0" smtClean="0">
                <a:solidFill>
                  <a:srgbClr val="000514"/>
                </a:solidFill>
                <a:latin typeface="Arial" charset="0"/>
                <a:ea typeface="Times New Roman" pitchFamily="18" charset="0"/>
                <a:cs typeface="Arial" charset="0"/>
              </a:rPr>
              <a:t>. Perpetuarlos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s-ES" sz="1600" dirty="0" smtClean="0">
                <a:solidFill>
                  <a:srgbClr val="000514"/>
                </a:solidFill>
                <a:latin typeface="Arial" charset="0"/>
                <a:ea typeface="Times New Roman" pitchFamily="18" charset="0"/>
                <a:cs typeface="Arial" charset="0"/>
              </a:rPr>
              <a:t>Actos, hechos y </a:t>
            </a:r>
            <a:r>
              <a:rPr lang="es-ES" sz="1600" dirty="0" err="1" smtClean="0">
                <a:solidFill>
                  <a:srgbClr val="000514"/>
                </a:solidFill>
                <a:latin typeface="Arial" charset="0"/>
                <a:ea typeface="Times New Roman" pitchFamily="18" charset="0"/>
                <a:cs typeface="Arial" charset="0"/>
              </a:rPr>
              <a:t>negoc</a:t>
            </a:r>
            <a:r>
              <a:rPr lang="es-ES" sz="1600" dirty="0" smtClean="0">
                <a:solidFill>
                  <a:srgbClr val="000514"/>
                </a:solidFill>
                <a:latin typeface="Arial" charset="0"/>
                <a:ea typeface="Times New Roman" pitchFamily="18" charset="0"/>
                <a:cs typeface="Arial" charset="0"/>
              </a:rPr>
              <a:t>. 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s-ES" sz="1600" dirty="0" smtClean="0">
                <a:solidFill>
                  <a:srgbClr val="000514"/>
                </a:solidFill>
                <a:latin typeface="Arial" charset="0"/>
                <a:ea typeface="Times New Roman" pitchFamily="18" charset="0"/>
                <a:cs typeface="Arial" charset="0"/>
              </a:rPr>
              <a:t>a través del tiempo</a:t>
            </a:r>
            <a:r>
              <a:rPr lang="es-ES" dirty="0" smtClean="0">
                <a:solidFill>
                  <a:srgbClr val="000514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54291" name="Oval 19"/>
          <p:cNvSpPr>
            <a:spLocks noChangeArrowheads="1"/>
          </p:cNvSpPr>
          <p:nvPr/>
        </p:nvSpPr>
        <p:spPr bwMode="auto">
          <a:xfrm>
            <a:off x="3329709" y="4511799"/>
            <a:ext cx="2514916" cy="1728787"/>
          </a:xfrm>
          <a:prstGeom prst="ellipse">
            <a:avLst/>
          </a:prstGeom>
          <a:solidFill>
            <a:srgbClr val="CCFFFF"/>
          </a:solidFill>
          <a:ln w="9525" algn="ctr">
            <a:solidFill>
              <a:srgbClr val="000000"/>
            </a:solidFill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s-ES" sz="16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Formación y custodia 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s-ES" sz="16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del protocolo, hace difícil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s-ES" sz="16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suplantación de los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s-ES" sz="16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s-ES" sz="1600" dirty="0" err="1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instrum</a:t>
            </a:r>
            <a:r>
              <a:rPr lang="es-ES" sz="16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. autorizados.</a:t>
            </a:r>
          </a:p>
        </p:txBody>
      </p:sp>
      <p:sp>
        <p:nvSpPr>
          <p:cNvPr id="54292" name="Oval 20"/>
          <p:cNvSpPr>
            <a:spLocks noChangeArrowheads="1"/>
          </p:cNvSpPr>
          <p:nvPr/>
        </p:nvSpPr>
        <p:spPr bwMode="auto">
          <a:xfrm>
            <a:off x="6060649" y="4427059"/>
            <a:ext cx="2664297" cy="1795950"/>
          </a:xfrm>
          <a:prstGeom prst="ellipse">
            <a:avLst/>
          </a:prstGeom>
          <a:solidFill>
            <a:srgbClr val="CCFFFF"/>
          </a:solidFill>
          <a:ln w="9525" algn="ctr">
            <a:solidFill>
              <a:srgbClr val="000000"/>
            </a:solidFill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s-ES" sz="16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Medio/publicidad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s-ES" sz="16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fuente de expedición 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s-ES" sz="16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renovación y reposición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s-ES" sz="16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de copias, testimonios, etc.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s-ES" sz="16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Comparación y cotejo.</a:t>
            </a:r>
          </a:p>
        </p:txBody>
      </p:sp>
      <p:sp>
        <p:nvSpPr>
          <p:cNvPr id="54293" name="Line 21"/>
          <p:cNvSpPr>
            <a:spLocks noChangeShapeType="1"/>
          </p:cNvSpPr>
          <p:nvPr/>
        </p:nvSpPr>
        <p:spPr bwMode="auto">
          <a:xfrm flipH="1">
            <a:off x="2124075" y="4382234"/>
            <a:ext cx="2160588" cy="287338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endParaRPr lang="es-BO" smtClean="0">
              <a:solidFill>
                <a:srgbClr val="FFFFCC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54294" name="Line 22"/>
          <p:cNvSpPr>
            <a:spLocks noChangeShapeType="1"/>
          </p:cNvSpPr>
          <p:nvPr/>
        </p:nvSpPr>
        <p:spPr bwMode="auto">
          <a:xfrm flipH="1">
            <a:off x="4643438" y="4382234"/>
            <a:ext cx="215900" cy="503238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endParaRPr lang="es-BO" smtClean="0">
              <a:solidFill>
                <a:srgbClr val="FFFFCC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54295" name="Line 23"/>
          <p:cNvSpPr>
            <a:spLocks noChangeShapeType="1"/>
          </p:cNvSpPr>
          <p:nvPr/>
        </p:nvSpPr>
        <p:spPr bwMode="auto">
          <a:xfrm>
            <a:off x="6372225" y="4453672"/>
            <a:ext cx="1008063" cy="288925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endParaRPr lang="es-BO" smtClean="0">
              <a:solidFill>
                <a:srgbClr val="FFFFCC"/>
              </a:solidFill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385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89843" y="1213932"/>
            <a:ext cx="4537075" cy="684212"/>
          </a:xfrm>
        </p:spPr>
        <p:txBody>
          <a:bodyPr/>
          <a:lstStyle/>
          <a:p>
            <a:pPr algn="l"/>
            <a:r>
              <a:rPr lang="es-ES" sz="2000" dirty="0" smtClean="0">
                <a:solidFill>
                  <a:srgbClr val="FFC000"/>
                </a:solidFill>
                <a:latin typeface="Arial" charset="0"/>
              </a:rPr>
              <a:t>Ley del Notariado Plurinacional.</a:t>
            </a:r>
            <a:endParaRPr lang="es-ES" sz="2000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1835150" y="333375"/>
            <a:ext cx="54006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EL PROTOCOLO NOTARIAL</a:t>
            </a:r>
            <a:endParaRPr lang="es-ES" b="1" dirty="0" smtClean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Times New Roman" pitchFamily="18" charset="0"/>
            </a:endParaRPr>
          </a:p>
        </p:txBody>
      </p:sp>
      <p:pic>
        <p:nvPicPr>
          <p:cNvPr id="54276" name="Picture 4" descr="nota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33375"/>
            <a:ext cx="1841500" cy="1816100"/>
          </a:xfrm>
          <a:prstGeom prst="rect">
            <a:avLst/>
          </a:prstGeom>
          <a:solidFill>
            <a:schemeClr val="accent1"/>
          </a:solidFill>
          <a:effectLst>
            <a:outerShdw dist="270006" dir="13271156" algn="ctr" rotWithShape="0">
              <a:schemeClr val="bg2">
                <a:alpha val="50000"/>
              </a:schemeClr>
            </a:outerShdw>
          </a:effectLst>
        </p:spPr>
      </p:pic>
      <p:sp>
        <p:nvSpPr>
          <p:cNvPr id="20" name="Rectangle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28625" y="6273933"/>
            <a:ext cx="1695450" cy="33337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s-ES" sz="16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Minuta</a:t>
            </a:r>
            <a:endParaRPr lang="es-ES" sz="1600" dirty="0" smtClean="0">
              <a:solidFill>
                <a:srgbClr val="FFFFCC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1" name="Rectangle 1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180263" y="6273933"/>
            <a:ext cx="1695450" cy="33337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s-ES" sz="16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Doc. protocolares </a:t>
            </a:r>
            <a:endParaRPr lang="es-ES" sz="1600" dirty="0" smtClean="0">
              <a:solidFill>
                <a:srgbClr val="DADADA">
                  <a:lumMod val="10000"/>
                </a:srgbClr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34716" y="2149475"/>
            <a:ext cx="8064896" cy="3538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BO" sz="1600" dirty="0">
                <a:latin typeface="Arial" pitchFamily="34" charset="0"/>
                <a:ea typeface="Calibri"/>
                <a:cs typeface="Arial" pitchFamily="34" charset="0"/>
              </a:rPr>
              <a:t>ARTÍCULO 44. (DOCUMENTOS PROTOCOLARES).- </a:t>
            </a:r>
            <a:endParaRPr lang="es-BO" sz="16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BO" sz="1600" dirty="0" smtClean="0">
                <a:latin typeface="Arial" pitchFamily="34" charset="0"/>
                <a:ea typeface="Calibri"/>
                <a:cs typeface="Arial" pitchFamily="34" charset="0"/>
              </a:rPr>
              <a:t>ARTÍCULO </a:t>
            </a:r>
            <a:r>
              <a:rPr lang="es-BO" sz="1600" dirty="0">
                <a:latin typeface="Arial" pitchFamily="34" charset="0"/>
                <a:ea typeface="Calibri"/>
                <a:cs typeface="Arial" pitchFamily="34" charset="0"/>
              </a:rPr>
              <a:t>45. (PROTOCOLO </a:t>
            </a:r>
            <a:r>
              <a:rPr lang="es-BO" sz="1600" dirty="0" smtClean="0">
                <a:latin typeface="Arial" pitchFamily="34" charset="0"/>
                <a:ea typeface="Calibri"/>
                <a:cs typeface="Arial" pitchFamily="34" charset="0"/>
              </a:rPr>
              <a:t>NOTARIAL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BO" sz="1600" dirty="0" smtClean="0">
                <a:latin typeface="Arial" pitchFamily="34" charset="0"/>
                <a:ea typeface="Calibri"/>
                <a:cs typeface="Arial" pitchFamily="34" charset="0"/>
              </a:rPr>
              <a:t>ARTÍCULO </a:t>
            </a:r>
            <a:r>
              <a:rPr lang="es-BO" sz="1600" dirty="0">
                <a:latin typeface="Arial" pitchFamily="34" charset="0"/>
                <a:ea typeface="Calibri"/>
                <a:cs typeface="Arial" pitchFamily="34" charset="0"/>
              </a:rPr>
              <a:t>46. (AUTORIZACIÓN Y CIERRE DE REGISTRO</a:t>
            </a:r>
            <a:r>
              <a:rPr lang="es-BO" sz="1600" dirty="0" smtClean="0">
                <a:latin typeface="Arial" pitchFamily="34" charset="0"/>
                <a:ea typeface="Calibri"/>
                <a:cs typeface="Arial" pitchFamily="34" charset="0"/>
              </a:rPr>
              <a:t>).-</a:t>
            </a:r>
            <a:endParaRPr lang="es-BO" sz="1600" dirty="0">
              <a:latin typeface="Arial" pitchFamily="34" charset="0"/>
              <a:ea typeface="Calibri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BO" sz="1600" dirty="0">
                <a:latin typeface="Arial" pitchFamily="34" charset="0"/>
                <a:ea typeface="Calibri"/>
                <a:cs typeface="Arial" pitchFamily="34" charset="0"/>
              </a:rPr>
              <a:t>ARTÍCULO 47. (ORDEN CRONOLÓGICO).- </a:t>
            </a:r>
            <a:endParaRPr lang="es-BO" sz="16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BO" sz="1600" dirty="0" smtClean="0">
                <a:latin typeface="Arial" pitchFamily="34" charset="0"/>
                <a:ea typeface="Calibri"/>
                <a:cs typeface="Arial" pitchFamily="34" charset="0"/>
              </a:rPr>
              <a:t>ARTÍCULO </a:t>
            </a:r>
            <a:r>
              <a:rPr lang="es-BO" sz="1600" dirty="0">
                <a:latin typeface="Arial" pitchFamily="34" charset="0"/>
                <a:ea typeface="Calibri"/>
                <a:cs typeface="Arial" pitchFamily="34" charset="0"/>
              </a:rPr>
              <a:t>48. (SUBSANACIÓN DE ERRORES</a:t>
            </a:r>
            <a:r>
              <a:rPr lang="es-BO" sz="1600" dirty="0" smtClean="0">
                <a:latin typeface="Arial" pitchFamily="34" charset="0"/>
                <a:ea typeface="Calibri"/>
                <a:cs typeface="Arial" pitchFamily="34" charset="0"/>
              </a:rPr>
              <a:t>)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BO" sz="1600" dirty="0" smtClean="0">
                <a:latin typeface="Arial" pitchFamily="34" charset="0"/>
                <a:ea typeface="Calibri"/>
                <a:cs typeface="Arial" pitchFamily="34" charset="0"/>
              </a:rPr>
              <a:t>ARTÍCULO 49</a:t>
            </a:r>
            <a:r>
              <a:rPr lang="es-BO" sz="1600" dirty="0">
                <a:latin typeface="Arial" pitchFamily="34" charset="0"/>
                <a:ea typeface="Calibri"/>
                <a:cs typeface="Arial" pitchFamily="34" charset="0"/>
              </a:rPr>
              <a:t>. (ACLARACIONES, ADICIONES, MODIFICACIONES O CANCELACIONES).- </a:t>
            </a:r>
            <a:endParaRPr lang="es-BO" sz="16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BO" sz="1600" dirty="0" smtClean="0">
                <a:latin typeface="Arial" pitchFamily="34" charset="0"/>
                <a:ea typeface="Calibri"/>
                <a:cs typeface="Arial" pitchFamily="34" charset="0"/>
              </a:rPr>
              <a:t>ARTÍCULO </a:t>
            </a:r>
            <a:r>
              <a:rPr lang="es-BO" sz="1600" dirty="0">
                <a:latin typeface="Arial" pitchFamily="34" charset="0"/>
                <a:ea typeface="Calibri"/>
                <a:cs typeface="Arial" pitchFamily="34" charset="0"/>
              </a:rPr>
              <a:t>50. (REPOSICIÓN DEL DOCUMENTO PROTOCOLAR).- </a:t>
            </a:r>
            <a:endParaRPr lang="es-BO" sz="16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BO" sz="1600" dirty="0" smtClean="0">
                <a:latin typeface="Arial" pitchFamily="34" charset="0"/>
                <a:ea typeface="Calibri"/>
                <a:cs typeface="Arial" pitchFamily="34" charset="0"/>
              </a:rPr>
              <a:t>ARTÍCULO </a:t>
            </a:r>
            <a:r>
              <a:rPr lang="es-BO" sz="1600" dirty="0">
                <a:latin typeface="Arial" pitchFamily="34" charset="0"/>
                <a:ea typeface="Calibri"/>
                <a:cs typeface="Arial" pitchFamily="34" charset="0"/>
              </a:rPr>
              <a:t>51. (EXTENSIÓN DE LOS DOCUMENTOS PROTOCOLARES).- </a:t>
            </a:r>
            <a:endParaRPr lang="es-BO" sz="1600" dirty="0" smtClean="0">
              <a:latin typeface="Arial" pitchFamily="34" charset="0"/>
              <a:ea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173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 Imagen" descr="fond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5776"/>
            <a:ext cx="9144000" cy="71437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5" name="4 Flecha izquierda">
            <a:hlinkClick r:id="rId3" action="ppaction://hlinksldjump" highlightClick="1">
              <a:snd r:embed="rId4" name="arrow.wav"/>
            </a:hlinkClick>
          </p:cNvPr>
          <p:cNvSpPr/>
          <p:nvPr/>
        </p:nvSpPr>
        <p:spPr>
          <a:xfrm>
            <a:off x="214282" y="428604"/>
            <a:ext cx="1000132" cy="642942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MENU</a:t>
            </a:r>
            <a:endParaRPr lang="es-BO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2857488" y="214290"/>
            <a:ext cx="3143272" cy="107157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CONSEJO NACIONAL DEL NOTARIADO</a:t>
            </a:r>
            <a:endParaRPr lang="es-BO" b="1" dirty="0">
              <a:solidFill>
                <a:schemeClr val="tx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428728" y="1571612"/>
            <a:ext cx="607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dirty="0" smtClean="0"/>
              <a:t>instancia de fiscalización y control del Notariado Plurinacional</a:t>
            </a:r>
            <a:endParaRPr lang="es-BO" dirty="0"/>
          </a:p>
        </p:txBody>
      </p:sp>
      <p:sp>
        <p:nvSpPr>
          <p:cNvPr id="9" name="8 CuadroTexto"/>
          <p:cNvSpPr txBox="1"/>
          <p:nvPr/>
        </p:nvSpPr>
        <p:spPr>
          <a:xfrm>
            <a:off x="500034" y="2500306"/>
            <a:ext cx="82868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b="1" dirty="0" smtClean="0"/>
              <a:t>a. Proponer, supervisar y fiscalizar las políticas implementadas por la DNNOT </a:t>
            </a:r>
            <a:br>
              <a:rPr lang="es-BO" b="1" dirty="0" smtClean="0"/>
            </a:br>
            <a:endParaRPr lang="es-BO" b="1" dirty="0" smtClean="0"/>
          </a:p>
          <a:p>
            <a:r>
              <a:rPr lang="es-BO" b="1" dirty="0" smtClean="0"/>
              <a:t>b. Coadyuvar a la difusión de la aplicación de la Ley notarial</a:t>
            </a:r>
          </a:p>
          <a:p>
            <a:r>
              <a:rPr lang="es-BO" b="1" dirty="0" smtClean="0"/>
              <a:t/>
            </a:r>
            <a:br>
              <a:rPr lang="es-BO" b="1" dirty="0" smtClean="0"/>
            </a:br>
            <a:r>
              <a:rPr lang="es-BO" b="1" dirty="0" smtClean="0"/>
              <a:t>c. Comisión calificadora en </a:t>
            </a:r>
            <a:r>
              <a:rPr lang="es-BO" b="1" dirty="0" err="1" smtClean="0"/>
              <a:t>convoc</a:t>
            </a:r>
            <a:r>
              <a:rPr lang="es-BO" b="1" dirty="0" smtClean="0"/>
              <a:t>. </a:t>
            </a:r>
            <a:r>
              <a:rPr lang="es-BO" b="1" dirty="0" err="1" smtClean="0"/>
              <a:t>Públ</a:t>
            </a:r>
            <a:r>
              <a:rPr lang="es-BO" b="1" dirty="0" smtClean="0"/>
              <a:t>. p/ </a:t>
            </a:r>
            <a:r>
              <a:rPr lang="es-BO" b="1" dirty="0" err="1" smtClean="0"/>
              <a:t>postul</a:t>
            </a:r>
            <a:r>
              <a:rPr lang="es-BO" b="1" dirty="0" smtClean="0"/>
              <a:t>. a Director/a DNNOT. y remitir listas de postulantes habilitados a la o el Presidente del Estado;</a:t>
            </a:r>
            <a:br>
              <a:rPr lang="es-BO" b="1" dirty="0" smtClean="0"/>
            </a:br>
            <a:endParaRPr lang="es-BO" b="1" dirty="0" smtClean="0"/>
          </a:p>
          <a:p>
            <a:r>
              <a:rPr lang="es-BO" b="1" dirty="0" smtClean="0"/>
              <a:t>d. Nombrar </a:t>
            </a:r>
            <a:r>
              <a:rPr lang="es-BO" b="1" dirty="0" err="1" smtClean="0"/>
              <a:t>comis</a:t>
            </a:r>
            <a:r>
              <a:rPr lang="es-BO" b="1" dirty="0" smtClean="0"/>
              <a:t>. calificadoras p/ postulantes a notarios de fe pública, las que estarán presididas por la DIR. DEPT. NOT. correspondiente;</a:t>
            </a:r>
            <a:br>
              <a:rPr lang="es-BO" b="1" dirty="0" smtClean="0"/>
            </a:br>
            <a:endParaRPr lang="es-BO" b="1" dirty="0" smtClean="0"/>
          </a:p>
          <a:p>
            <a:r>
              <a:rPr lang="es-BO" b="1" dirty="0" smtClean="0"/>
              <a:t>e. Fiscalizar los procesos de evaluación de las y los notarios de fe pública;</a:t>
            </a:r>
            <a:br>
              <a:rPr lang="es-BO" b="1" dirty="0" smtClean="0"/>
            </a:br>
            <a:endParaRPr lang="es-BO" b="1" dirty="0" smtClean="0"/>
          </a:p>
          <a:p>
            <a:r>
              <a:rPr lang="es-BO" b="1" dirty="0" smtClean="0"/>
              <a:t>f. Proponer a la Dirección del Notariado Plurinacional la firma de convenios.</a:t>
            </a:r>
            <a:endParaRPr lang="es-BO" b="1" dirty="0"/>
          </a:p>
        </p:txBody>
      </p:sp>
      <p:sp>
        <p:nvSpPr>
          <p:cNvPr id="10" name="9 Forma libre"/>
          <p:cNvSpPr/>
          <p:nvPr/>
        </p:nvSpPr>
        <p:spPr>
          <a:xfrm rot="5560507">
            <a:off x="3966895" y="-1574228"/>
            <a:ext cx="886860" cy="6929486"/>
          </a:xfrm>
          <a:custGeom>
            <a:avLst/>
            <a:gdLst>
              <a:gd name="connsiteX0" fmla="*/ 0 w 886859"/>
              <a:gd name="connsiteY0" fmla="*/ 179942 h 3975253"/>
              <a:gd name="connsiteX1" fmla="*/ 583894 w 886859"/>
              <a:gd name="connsiteY1" fmla="*/ 257060 h 3975253"/>
              <a:gd name="connsiteX2" fmla="*/ 661012 w 886859"/>
              <a:gd name="connsiteY2" fmla="*/ 1722304 h 3975253"/>
              <a:gd name="connsiteX3" fmla="*/ 859316 w 886859"/>
              <a:gd name="connsiteY3" fmla="*/ 1909590 h 3975253"/>
              <a:gd name="connsiteX4" fmla="*/ 738130 w 886859"/>
              <a:gd name="connsiteY4" fmla="*/ 1997725 h 3975253"/>
              <a:gd name="connsiteX5" fmla="*/ 804232 w 886859"/>
              <a:gd name="connsiteY5" fmla="*/ 3661272 h 3975253"/>
              <a:gd name="connsiteX6" fmla="*/ 242371 w 886859"/>
              <a:gd name="connsiteY6" fmla="*/ 3881610 h 3975253"/>
              <a:gd name="connsiteX7" fmla="*/ 264405 w 886859"/>
              <a:gd name="connsiteY7" fmla="*/ 3881610 h 3975253"/>
              <a:gd name="connsiteX8" fmla="*/ 275422 w 886859"/>
              <a:gd name="connsiteY8" fmla="*/ 3870593 h 3975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6859" h="3975253">
                <a:moveTo>
                  <a:pt x="0" y="179942"/>
                </a:moveTo>
                <a:cubicBezTo>
                  <a:pt x="236862" y="89971"/>
                  <a:pt x="473725" y="0"/>
                  <a:pt x="583894" y="257060"/>
                </a:cubicBezTo>
                <a:cubicBezTo>
                  <a:pt x="694063" y="514120"/>
                  <a:pt x="615108" y="1446882"/>
                  <a:pt x="661012" y="1722304"/>
                </a:cubicBezTo>
                <a:cubicBezTo>
                  <a:pt x="706916" y="1997726"/>
                  <a:pt x="846463" y="1863687"/>
                  <a:pt x="859316" y="1909590"/>
                </a:cubicBezTo>
                <a:cubicBezTo>
                  <a:pt x="872169" y="1955493"/>
                  <a:pt x="747311" y="1705778"/>
                  <a:pt x="738130" y="1997725"/>
                </a:cubicBezTo>
                <a:cubicBezTo>
                  <a:pt x="728949" y="2289672"/>
                  <a:pt x="886859" y="3347291"/>
                  <a:pt x="804232" y="3661272"/>
                </a:cubicBezTo>
                <a:cubicBezTo>
                  <a:pt x="721606" y="3975253"/>
                  <a:pt x="332342" y="3844887"/>
                  <a:pt x="242371" y="3881610"/>
                </a:cubicBezTo>
                <a:cubicBezTo>
                  <a:pt x="152400" y="3918333"/>
                  <a:pt x="258897" y="3883446"/>
                  <a:pt x="264405" y="3881610"/>
                </a:cubicBezTo>
                <a:cubicBezTo>
                  <a:pt x="269913" y="3879774"/>
                  <a:pt x="272667" y="3875183"/>
                  <a:pt x="275422" y="3870593"/>
                </a:cubicBezTo>
              </a:path>
            </a:pathLst>
          </a:custGeom>
          <a:ln w="57150">
            <a:solidFill>
              <a:srgbClr val="FFFF00"/>
            </a:solidFill>
          </a:ln>
          <a:effectLst>
            <a:outerShdw blurRad="50800" dist="38100" dir="8100000" algn="tr" rotWithShape="0">
              <a:prstClr val="black">
                <a:alpha val="7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11" name="10 Flecha derecha">
            <a:hlinkClick r:id="" action="ppaction://hlinkshowjump?jump=nextslide" highlightClick="1">
              <a:snd r:embed="rId5" name="camera.wav"/>
            </a:hlinkClick>
          </p:cNvPr>
          <p:cNvSpPr/>
          <p:nvPr/>
        </p:nvSpPr>
        <p:spPr>
          <a:xfrm>
            <a:off x="7643834" y="5929330"/>
            <a:ext cx="1285884" cy="714380"/>
          </a:xfrm>
          <a:prstGeom prst="rightArrow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Siguiente</a:t>
            </a:r>
            <a:endParaRPr lang="es-B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1484313"/>
            <a:ext cx="5757862" cy="684212"/>
          </a:xfrm>
        </p:spPr>
        <p:txBody>
          <a:bodyPr/>
          <a:lstStyle/>
          <a:p>
            <a:pPr algn="l" eaLnBrk="1" hangingPunct="1">
              <a:defRPr/>
            </a:pPr>
            <a:r>
              <a:rPr lang="es-MX" sz="2000" dirty="0" smtClean="0">
                <a:solidFill>
                  <a:srgbClr val="FFCC00"/>
                </a:solidFill>
                <a:latin typeface="Arial" charset="0"/>
              </a:rPr>
              <a:t>CONCEPTO.-</a:t>
            </a:r>
            <a:r>
              <a:rPr lang="es-MX" sz="5400" dirty="0" smtClean="0"/>
              <a:t> </a:t>
            </a:r>
            <a:endParaRPr lang="es-ES" sz="5400" dirty="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63938" y="2708275"/>
            <a:ext cx="5113337" cy="1223963"/>
          </a:xfrm>
        </p:spPr>
        <p:txBody>
          <a:bodyPr/>
          <a:lstStyle/>
          <a:p>
            <a:pPr algn="l" eaLnBrk="1" hangingPunct="1">
              <a:lnSpc>
                <a:spcPct val="120000"/>
              </a:lnSpc>
              <a:spcAft>
                <a:spcPct val="5000"/>
              </a:spcAft>
            </a:pPr>
            <a:r>
              <a:rPr lang="es-ES" sz="1600" smtClean="0">
                <a:effectLst/>
                <a:latin typeface="Arial" charset="0"/>
              </a:rPr>
              <a:t>“Minuta es borrador o extracto de un contrato, que se hace anotando las cláusulas o datos principales para darle la redacción requerida para su plena validez y total claridad”. </a:t>
            </a:r>
            <a:endParaRPr lang="es-MX" sz="1600" smtClean="0">
              <a:effectLst/>
              <a:latin typeface="Arial" charset="0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1835150" y="333375"/>
            <a:ext cx="54006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LA </a:t>
            </a:r>
            <a:r>
              <a:rPr lang="es-MX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MINUTA</a:t>
            </a:r>
            <a:endParaRPr lang="es-ES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41991" name="Picture 7" descr="notar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333375"/>
            <a:ext cx="1841500" cy="1816100"/>
          </a:xfrm>
          <a:prstGeom prst="rect">
            <a:avLst/>
          </a:prstGeom>
          <a:solidFill>
            <a:schemeClr val="accent1"/>
          </a:solidFill>
          <a:effectLst>
            <a:outerShdw dist="68392" dir="1308085" algn="ctr" rotWithShape="0">
              <a:schemeClr val="bg2"/>
            </a:outerShdw>
          </a:effectLst>
        </p:spPr>
      </p:pic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395288" y="2781300"/>
            <a:ext cx="3095625" cy="5032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smtClean="0">
                <a:solidFill>
                  <a:srgbClr val="000514"/>
                </a:solidFill>
                <a:latin typeface="Arial" charset="0"/>
              </a:rPr>
              <a:t>GUILLERMO CABANELLAS</a:t>
            </a: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339725" y="4508500"/>
            <a:ext cx="3095625" cy="5032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smtClean="0">
                <a:solidFill>
                  <a:srgbClr val="000514"/>
                </a:solidFill>
                <a:latin typeface="Arial" charset="0"/>
              </a:rPr>
              <a:t>EUGENIO TAPIA</a:t>
            </a:r>
            <a:endParaRPr lang="es-ES" sz="16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3563938" y="4437063"/>
            <a:ext cx="52578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fontAlgn="base">
              <a:lnSpc>
                <a:spcPct val="110000"/>
              </a:lnSpc>
              <a:spcBef>
                <a:spcPct val="20000"/>
              </a:spcBef>
              <a:spcAft>
                <a:spcPct val="500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s-ES" sz="1600" smtClean="0">
                <a:solidFill>
                  <a:srgbClr val="FFFFFF"/>
                </a:solidFill>
                <a:latin typeface="Arial" charset="0"/>
              </a:rPr>
              <a:t>“Es extracto o borrador que se hace de algún contrato o documento, anotando las cláusulas o partes esenciales para copiarlo después y extenderlo con todas las formalidades necesarias a su perfección.” </a:t>
            </a:r>
            <a:endParaRPr lang="es-MX" sz="1600" smtClean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964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1484313"/>
            <a:ext cx="5757862" cy="684212"/>
          </a:xfrm>
        </p:spPr>
        <p:txBody>
          <a:bodyPr/>
          <a:lstStyle/>
          <a:p>
            <a:pPr algn="l" eaLnBrk="1" hangingPunct="1">
              <a:defRPr/>
            </a:pPr>
            <a:r>
              <a:rPr lang="es-MX" sz="2000" dirty="0" smtClean="0">
                <a:solidFill>
                  <a:srgbClr val="FFCC00"/>
                </a:solidFill>
                <a:latin typeface="Arial" charset="0"/>
              </a:rPr>
              <a:t>CONCEPTO.-</a:t>
            </a:r>
            <a:r>
              <a:rPr lang="es-MX" sz="5400" dirty="0" smtClean="0"/>
              <a:t> </a:t>
            </a:r>
            <a:endParaRPr lang="es-ES" sz="5400" dirty="0" smtClean="0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1835150" y="333375"/>
            <a:ext cx="54006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LA </a:t>
            </a:r>
            <a:r>
              <a:rPr lang="es-MX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MINUTA</a:t>
            </a:r>
            <a:endParaRPr lang="es-ES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52229" name="Picture 5" descr="notar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333375"/>
            <a:ext cx="1841500" cy="1816100"/>
          </a:xfrm>
          <a:prstGeom prst="rect">
            <a:avLst/>
          </a:prstGeom>
          <a:solidFill>
            <a:schemeClr val="accent1"/>
          </a:solidFill>
          <a:effectLst>
            <a:outerShdw dist="68392" dir="1308085" algn="ctr" rotWithShape="0">
              <a:schemeClr val="bg2"/>
            </a:outerShdw>
          </a:effectLst>
        </p:spPr>
      </p:pic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395288" y="3669462"/>
            <a:ext cx="3095625" cy="5032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smtClean="0">
                <a:solidFill>
                  <a:srgbClr val="000514"/>
                </a:solidFill>
                <a:latin typeface="Arial" charset="0"/>
              </a:rPr>
              <a:t>BORJA SORIANO</a:t>
            </a:r>
            <a:r>
              <a:rPr lang="es-ES" sz="1600" smtClean="0">
                <a:solidFill>
                  <a:srgbClr val="FFFFFF"/>
                </a:solidFill>
                <a:latin typeface="Arial" charset="0"/>
              </a:rPr>
              <a:t> </a:t>
            </a:r>
          </a:p>
        </p:txBody>
      </p:sp>
      <p:sp>
        <p:nvSpPr>
          <p:cNvPr id="52234" name="Rectangle 10"/>
          <p:cNvSpPr>
            <a:spLocks noChangeArrowheads="1"/>
          </p:cNvSpPr>
          <p:nvPr/>
        </p:nvSpPr>
        <p:spPr bwMode="auto">
          <a:xfrm>
            <a:off x="3674610" y="3068960"/>
            <a:ext cx="51117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fontAlgn="base">
              <a:lnSpc>
                <a:spcPct val="200000"/>
              </a:lnSpc>
              <a:spcBef>
                <a:spcPct val="20000"/>
              </a:spcBef>
              <a:spcAft>
                <a:spcPct val="500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s-ES" dirty="0" smtClean="0">
                <a:solidFill>
                  <a:srgbClr val="FFFFFF"/>
                </a:solidFill>
                <a:latin typeface="Arial" charset="0"/>
              </a:rPr>
              <a:t>“Es un contrato incompleto y por eso no da derecho a ninguno de los contratantes a exigir las prestaciones propias del contrato”. </a:t>
            </a:r>
            <a:endParaRPr lang="es-MX" dirty="0" smtClean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857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3" grpId="0" animBg="1"/>
      <p:bldP spid="5223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1484313"/>
            <a:ext cx="5757862" cy="684212"/>
          </a:xfrm>
        </p:spPr>
        <p:txBody>
          <a:bodyPr/>
          <a:lstStyle/>
          <a:p>
            <a:pPr algn="l" eaLnBrk="1" hangingPunct="1">
              <a:defRPr/>
            </a:pPr>
            <a:r>
              <a:rPr lang="es-MX" sz="2000" dirty="0" smtClean="0">
                <a:solidFill>
                  <a:srgbClr val="FFCC00"/>
                </a:solidFill>
                <a:latin typeface="Arial" charset="0"/>
              </a:rPr>
              <a:t>CONCEPTO.-</a:t>
            </a:r>
            <a:r>
              <a:rPr lang="es-MX" sz="5400" dirty="0" smtClean="0"/>
              <a:t> </a:t>
            </a:r>
            <a:endParaRPr lang="es-ES" sz="5400" dirty="0" smtClean="0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1835150" y="333375"/>
            <a:ext cx="54006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LA </a:t>
            </a:r>
            <a:r>
              <a:rPr lang="es-MX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MINUTA</a:t>
            </a:r>
            <a:endParaRPr lang="es-ES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53252" name="Picture 4" descr="notar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333375"/>
            <a:ext cx="1841500" cy="1816100"/>
          </a:xfrm>
          <a:prstGeom prst="rect">
            <a:avLst/>
          </a:prstGeom>
          <a:solidFill>
            <a:schemeClr val="accent1"/>
          </a:solidFill>
          <a:effectLst>
            <a:outerShdw dist="68392" dir="1308085" algn="ctr" rotWithShape="0">
              <a:schemeClr val="bg2"/>
            </a:outerShdw>
          </a:effectLst>
        </p:spPr>
      </p:pic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395288" y="2708275"/>
            <a:ext cx="3095625" cy="503238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600" b="1">
                <a:solidFill>
                  <a:srgbClr val="000514"/>
                </a:solidFill>
                <a:latin typeface="Arial" charset="0"/>
              </a:rPr>
              <a:t>EUGENIO TAPIA</a:t>
            </a:r>
            <a:r>
              <a:rPr lang="es-ES" sz="1600">
                <a:solidFill>
                  <a:srgbClr val="FFFFFF"/>
                </a:solidFill>
                <a:latin typeface="Arial" charset="0"/>
              </a:rPr>
              <a:t> </a:t>
            </a: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3568700" y="2400300"/>
            <a:ext cx="52514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fontAlgn="base">
              <a:lnSpc>
                <a:spcPct val="120000"/>
              </a:lnSpc>
              <a:spcBef>
                <a:spcPct val="20000"/>
              </a:spcBef>
              <a:spcAft>
                <a:spcPct val="500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s-ES" sz="1600" smtClean="0">
                <a:solidFill>
                  <a:srgbClr val="FFFFFF"/>
                </a:solidFill>
                <a:latin typeface="Arial" charset="0"/>
              </a:rPr>
              <a:t>“Minuta es extracto o borrador que se hace de algún contrato o documento, anotando las cláusulas o partes esenciales para copiarlo después y extenderlo con todas las formalidades necesarias a su perfección”. </a:t>
            </a:r>
            <a:endParaRPr lang="es-MX" sz="16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3260" name="Rectangle 12"/>
          <p:cNvSpPr>
            <a:spLocks noChangeArrowheads="1"/>
          </p:cNvSpPr>
          <p:nvPr/>
        </p:nvSpPr>
        <p:spPr bwMode="auto">
          <a:xfrm>
            <a:off x="2627313" y="5157788"/>
            <a:ext cx="63373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fontAlgn="base">
              <a:lnSpc>
                <a:spcPct val="120000"/>
              </a:lnSpc>
              <a:spcBef>
                <a:spcPct val="20000"/>
              </a:spcBef>
              <a:spcAft>
                <a:spcPct val="500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endParaRPr lang="es-ES" sz="1000" smtClean="0">
              <a:solidFill>
                <a:srgbClr val="FFFFFF"/>
              </a:solidFill>
              <a:latin typeface="Arial" charset="0"/>
            </a:endParaRPr>
          </a:p>
          <a:p>
            <a:pPr algn="just" fontAlgn="base">
              <a:lnSpc>
                <a:spcPct val="120000"/>
              </a:lnSpc>
              <a:spcBef>
                <a:spcPct val="20000"/>
              </a:spcBef>
              <a:spcAft>
                <a:spcPct val="500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s-ES" sz="1600" smtClean="0">
                <a:solidFill>
                  <a:srgbClr val="FFFFCC"/>
                </a:solidFill>
                <a:latin typeface="Arial" charset="0"/>
              </a:rPr>
              <a:t>Documento preliminar en que se consignan las bases de un acuerdo o contrato que posteriormente deberá elevarse al rango de escritura pública.  Es un Doc. al que le falta el requisito de la forma.</a:t>
            </a:r>
          </a:p>
        </p:txBody>
      </p:sp>
      <p:sp>
        <p:nvSpPr>
          <p:cNvPr id="53261" name="Oval 13"/>
          <p:cNvSpPr>
            <a:spLocks noChangeArrowheads="1"/>
          </p:cNvSpPr>
          <p:nvPr/>
        </p:nvSpPr>
        <p:spPr bwMode="auto">
          <a:xfrm>
            <a:off x="250825" y="4381500"/>
            <a:ext cx="2305050" cy="15843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000000"/>
            </a:solidFill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600" b="1">
                <a:solidFill>
                  <a:srgbClr val="000514"/>
                </a:solidFill>
                <a:latin typeface="Arial" charset="0"/>
              </a:rPr>
              <a:t>MINUTA</a:t>
            </a:r>
          </a:p>
        </p:txBody>
      </p:sp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2771775" y="3933825"/>
            <a:ext cx="597693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fontAlgn="base">
              <a:lnSpc>
                <a:spcPct val="120000"/>
              </a:lnSpc>
              <a:spcBef>
                <a:spcPct val="20000"/>
              </a:spcBef>
              <a:spcAft>
                <a:spcPct val="500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s-ES" sz="1600" smtClean="0">
                <a:solidFill>
                  <a:srgbClr val="FFFF66"/>
                </a:solidFill>
                <a:latin typeface="Arial" charset="0"/>
              </a:rPr>
              <a:t>Nota o borrador de un acuerdo o comunicación con arreglo a la cual se copia aquel o se expide ésta. Deben conservarse en originales en el expediente o en actuaciones a que se refieran.</a:t>
            </a:r>
            <a:r>
              <a:rPr lang="es-ES" sz="1600" smtClean="0">
                <a:solidFill>
                  <a:srgbClr val="FFFFFF"/>
                </a:solidFill>
                <a:latin typeface="Arial" charset="0"/>
              </a:rPr>
              <a:t> </a:t>
            </a:r>
            <a:endParaRPr lang="es-MX" sz="1600" smtClean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736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 animBg="1"/>
      <p:bldP spid="53254" grpId="0"/>
      <p:bldP spid="53260" grpId="0"/>
      <p:bldP spid="53261" grpId="0" animBg="1"/>
      <p:bldP spid="5326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412875"/>
            <a:ext cx="5757863" cy="684213"/>
          </a:xfrm>
        </p:spPr>
        <p:txBody>
          <a:bodyPr/>
          <a:lstStyle/>
          <a:p>
            <a:pPr algn="l" eaLnBrk="1" hangingPunct="1">
              <a:defRPr/>
            </a:pPr>
            <a:r>
              <a:rPr lang="es-MX" sz="2000" dirty="0" smtClean="0">
                <a:solidFill>
                  <a:srgbClr val="FFCC00"/>
                </a:solidFill>
                <a:latin typeface="Arial" charset="0"/>
              </a:rPr>
              <a:t>PARTES  DE  LA  MINUTA.-</a:t>
            </a:r>
            <a:r>
              <a:rPr lang="es-MX" sz="5400" dirty="0" smtClean="0"/>
              <a:t> </a:t>
            </a:r>
            <a:endParaRPr lang="es-ES" sz="5400" dirty="0" smtClean="0"/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1835150" y="333375"/>
            <a:ext cx="54006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LA </a:t>
            </a:r>
            <a:r>
              <a:rPr lang="es-MX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MINUTA</a:t>
            </a:r>
            <a:endParaRPr lang="es-ES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55300" name="Picture 4" descr="notar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333375"/>
            <a:ext cx="1841500" cy="1816100"/>
          </a:xfrm>
          <a:prstGeom prst="rect">
            <a:avLst/>
          </a:prstGeom>
          <a:solidFill>
            <a:schemeClr val="accent1"/>
          </a:solidFill>
          <a:effectLst>
            <a:outerShdw dist="68392" dir="1308085" algn="ctr" rotWithShape="0">
              <a:schemeClr val="bg2"/>
            </a:outerShdw>
          </a:effectLst>
        </p:spPr>
      </p:pic>
      <p:sp>
        <p:nvSpPr>
          <p:cNvPr id="55301" name="Oval 5"/>
          <p:cNvSpPr>
            <a:spLocks noChangeArrowheads="1"/>
          </p:cNvSpPr>
          <p:nvPr/>
        </p:nvSpPr>
        <p:spPr bwMode="auto">
          <a:xfrm>
            <a:off x="250825" y="3357563"/>
            <a:ext cx="1368425" cy="1439862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000000"/>
            </a:solidFill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600" b="1">
                <a:solidFill>
                  <a:srgbClr val="000514"/>
                </a:solidFill>
                <a:latin typeface="Arial" charset="0"/>
              </a:rPr>
              <a:t>MINUTA</a:t>
            </a:r>
          </a:p>
        </p:txBody>
      </p:sp>
      <p:sp>
        <p:nvSpPr>
          <p:cNvPr id="55306" name="Freeform 10"/>
          <p:cNvSpPr>
            <a:spLocks/>
          </p:cNvSpPr>
          <p:nvPr/>
        </p:nvSpPr>
        <p:spPr bwMode="auto">
          <a:xfrm>
            <a:off x="2268538" y="2060575"/>
            <a:ext cx="2446337" cy="4102100"/>
          </a:xfrm>
          <a:custGeom>
            <a:avLst/>
            <a:gdLst/>
            <a:ahLst/>
            <a:cxnLst>
              <a:cxn ang="0">
                <a:pos x="1335" y="454"/>
              </a:cxn>
              <a:cxn ang="0">
                <a:pos x="1294" y="304"/>
              </a:cxn>
              <a:cxn ang="0">
                <a:pos x="1210" y="137"/>
              </a:cxn>
              <a:cxn ang="0">
                <a:pos x="1202" y="103"/>
              </a:cxn>
              <a:cxn ang="0">
                <a:pos x="1152" y="70"/>
              </a:cxn>
              <a:cxn ang="0">
                <a:pos x="1127" y="45"/>
              </a:cxn>
              <a:cxn ang="0">
                <a:pos x="1052" y="28"/>
              </a:cxn>
              <a:cxn ang="0">
                <a:pos x="985" y="12"/>
              </a:cxn>
              <a:cxn ang="0">
                <a:pos x="801" y="28"/>
              </a:cxn>
              <a:cxn ang="0">
                <a:pos x="726" y="70"/>
              </a:cxn>
              <a:cxn ang="0">
                <a:pos x="659" y="204"/>
              </a:cxn>
              <a:cxn ang="0">
                <a:pos x="701" y="513"/>
              </a:cxn>
              <a:cxn ang="0">
                <a:pos x="776" y="579"/>
              </a:cxn>
              <a:cxn ang="0">
                <a:pos x="801" y="604"/>
              </a:cxn>
              <a:cxn ang="0">
                <a:pos x="843" y="613"/>
              </a:cxn>
              <a:cxn ang="0">
                <a:pos x="1027" y="654"/>
              </a:cxn>
              <a:cxn ang="0">
                <a:pos x="590" y="770"/>
              </a:cxn>
              <a:cxn ang="0">
                <a:pos x="0" y="1450"/>
              </a:cxn>
              <a:cxn ang="0">
                <a:pos x="590" y="1223"/>
              </a:cxn>
              <a:cxn ang="0">
                <a:pos x="590" y="1858"/>
              </a:cxn>
              <a:cxn ang="0">
                <a:pos x="454" y="2448"/>
              </a:cxn>
              <a:cxn ang="0">
                <a:pos x="46" y="2493"/>
              </a:cxn>
              <a:cxn ang="0">
                <a:pos x="953" y="2584"/>
              </a:cxn>
              <a:cxn ang="0">
                <a:pos x="1134" y="1904"/>
              </a:cxn>
              <a:cxn ang="0">
                <a:pos x="1270" y="2584"/>
              </a:cxn>
              <a:cxn ang="0">
                <a:pos x="1951" y="2539"/>
              </a:cxn>
              <a:cxn ang="0">
                <a:pos x="1679" y="2448"/>
              </a:cxn>
              <a:cxn ang="0">
                <a:pos x="1497" y="1813"/>
              </a:cxn>
              <a:cxn ang="0">
                <a:pos x="1497" y="1132"/>
              </a:cxn>
              <a:cxn ang="0">
                <a:pos x="2087" y="1359"/>
              </a:cxn>
              <a:cxn ang="0">
                <a:pos x="1497" y="724"/>
              </a:cxn>
              <a:cxn ang="0">
                <a:pos x="1134" y="679"/>
              </a:cxn>
              <a:cxn ang="0">
                <a:pos x="1270" y="588"/>
              </a:cxn>
              <a:cxn ang="0">
                <a:pos x="1316" y="543"/>
              </a:cxn>
              <a:cxn ang="0">
                <a:pos x="1335" y="454"/>
              </a:cxn>
            </a:cxnLst>
            <a:rect l="0" t="0" r="r" b="b"/>
            <a:pathLst>
              <a:path w="2087" h="2584">
                <a:moveTo>
                  <a:pt x="1335" y="454"/>
                </a:moveTo>
                <a:cubicBezTo>
                  <a:pt x="1324" y="397"/>
                  <a:pt x="1319" y="355"/>
                  <a:pt x="1294" y="304"/>
                </a:cubicBezTo>
                <a:cubicBezTo>
                  <a:pt x="1281" y="233"/>
                  <a:pt x="1249" y="195"/>
                  <a:pt x="1210" y="137"/>
                </a:cubicBezTo>
                <a:cubicBezTo>
                  <a:pt x="1207" y="126"/>
                  <a:pt x="1210" y="112"/>
                  <a:pt x="1202" y="103"/>
                </a:cubicBezTo>
                <a:cubicBezTo>
                  <a:pt x="1189" y="88"/>
                  <a:pt x="1166" y="84"/>
                  <a:pt x="1152" y="70"/>
                </a:cubicBezTo>
                <a:cubicBezTo>
                  <a:pt x="1144" y="62"/>
                  <a:pt x="1137" y="51"/>
                  <a:pt x="1127" y="45"/>
                </a:cubicBezTo>
                <a:cubicBezTo>
                  <a:pt x="1115" y="37"/>
                  <a:pt x="1054" y="29"/>
                  <a:pt x="1052" y="28"/>
                </a:cubicBezTo>
                <a:cubicBezTo>
                  <a:pt x="1030" y="23"/>
                  <a:pt x="985" y="12"/>
                  <a:pt x="985" y="12"/>
                </a:cubicBezTo>
                <a:cubicBezTo>
                  <a:pt x="924" y="15"/>
                  <a:pt x="856" y="0"/>
                  <a:pt x="801" y="28"/>
                </a:cubicBezTo>
                <a:cubicBezTo>
                  <a:pt x="687" y="85"/>
                  <a:pt x="795" y="48"/>
                  <a:pt x="726" y="70"/>
                </a:cubicBezTo>
                <a:cubicBezTo>
                  <a:pt x="699" y="110"/>
                  <a:pt x="675" y="159"/>
                  <a:pt x="659" y="204"/>
                </a:cubicBezTo>
                <a:cubicBezTo>
                  <a:pt x="661" y="274"/>
                  <a:pt x="613" y="453"/>
                  <a:pt x="701" y="513"/>
                </a:cubicBezTo>
                <a:cubicBezTo>
                  <a:pt x="722" y="544"/>
                  <a:pt x="748" y="556"/>
                  <a:pt x="776" y="579"/>
                </a:cubicBezTo>
                <a:cubicBezTo>
                  <a:pt x="785" y="586"/>
                  <a:pt x="790" y="599"/>
                  <a:pt x="801" y="604"/>
                </a:cubicBezTo>
                <a:cubicBezTo>
                  <a:pt x="814" y="610"/>
                  <a:pt x="829" y="609"/>
                  <a:pt x="843" y="613"/>
                </a:cubicBezTo>
                <a:cubicBezTo>
                  <a:pt x="903" y="631"/>
                  <a:pt x="964" y="654"/>
                  <a:pt x="1027" y="654"/>
                </a:cubicBezTo>
                <a:lnTo>
                  <a:pt x="590" y="770"/>
                </a:lnTo>
                <a:lnTo>
                  <a:pt x="0" y="1450"/>
                </a:lnTo>
                <a:lnTo>
                  <a:pt x="590" y="1223"/>
                </a:lnTo>
                <a:lnTo>
                  <a:pt x="590" y="1858"/>
                </a:lnTo>
                <a:lnTo>
                  <a:pt x="454" y="2448"/>
                </a:lnTo>
                <a:lnTo>
                  <a:pt x="46" y="2493"/>
                </a:lnTo>
                <a:lnTo>
                  <a:pt x="953" y="2584"/>
                </a:lnTo>
                <a:lnTo>
                  <a:pt x="1134" y="1904"/>
                </a:lnTo>
                <a:lnTo>
                  <a:pt x="1270" y="2584"/>
                </a:lnTo>
                <a:lnTo>
                  <a:pt x="1951" y="2539"/>
                </a:lnTo>
                <a:lnTo>
                  <a:pt x="1679" y="2448"/>
                </a:lnTo>
                <a:lnTo>
                  <a:pt x="1497" y="1813"/>
                </a:lnTo>
                <a:lnTo>
                  <a:pt x="1497" y="1132"/>
                </a:lnTo>
                <a:lnTo>
                  <a:pt x="2087" y="1359"/>
                </a:lnTo>
                <a:lnTo>
                  <a:pt x="1497" y="724"/>
                </a:lnTo>
                <a:lnTo>
                  <a:pt x="1134" y="679"/>
                </a:lnTo>
                <a:lnTo>
                  <a:pt x="1270" y="588"/>
                </a:lnTo>
                <a:lnTo>
                  <a:pt x="1316" y="543"/>
                </a:lnTo>
                <a:lnTo>
                  <a:pt x="1335" y="454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dist="170388" dir="9206097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6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3038475" y="2492375"/>
            <a:ext cx="16017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" sz="1800" b="1" smtClean="0">
                <a:solidFill>
                  <a:srgbClr val="FFFFFF"/>
                </a:solidFill>
              </a:rPr>
              <a:t>Introducción</a:t>
            </a:r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2987675" y="3933825"/>
            <a:ext cx="172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" sz="1800" b="1" smtClean="0">
                <a:solidFill>
                  <a:srgbClr val="FFFFFF"/>
                </a:solidFill>
              </a:rPr>
              <a:t>cuerpo</a:t>
            </a:r>
          </a:p>
        </p:txBody>
      </p:sp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2916238" y="5516563"/>
            <a:ext cx="2016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" sz="1800" b="1" smtClean="0">
                <a:solidFill>
                  <a:srgbClr val="FFFFFF"/>
                </a:solidFill>
              </a:rPr>
              <a:t>conclusión</a:t>
            </a:r>
          </a:p>
        </p:txBody>
      </p:sp>
      <p:sp>
        <p:nvSpPr>
          <p:cNvPr id="55310" name="Text Box 14"/>
          <p:cNvSpPr txBox="1">
            <a:spLocks noChangeArrowheads="1"/>
          </p:cNvSpPr>
          <p:nvPr/>
        </p:nvSpPr>
        <p:spPr bwMode="auto">
          <a:xfrm>
            <a:off x="4860925" y="2349500"/>
            <a:ext cx="23050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mtClean="0">
                <a:solidFill>
                  <a:srgbClr val="FFFFFF"/>
                </a:solidFill>
              </a:rPr>
              <a:t>Distintivo y</a:t>
            </a:r>
          </a:p>
          <a:p>
            <a:pPr algn="ctr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mtClean="0">
                <a:solidFill>
                  <a:srgbClr val="FFFFFF"/>
                </a:solidFill>
              </a:rPr>
              <a:t>Pedido al notario</a:t>
            </a:r>
          </a:p>
        </p:txBody>
      </p:sp>
      <p:sp>
        <p:nvSpPr>
          <p:cNvPr id="55311" name="Freeform 15"/>
          <p:cNvSpPr>
            <a:spLocks/>
          </p:cNvSpPr>
          <p:nvPr/>
        </p:nvSpPr>
        <p:spPr bwMode="auto">
          <a:xfrm>
            <a:off x="4878388" y="2106613"/>
            <a:ext cx="365125" cy="1114425"/>
          </a:xfrm>
          <a:custGeom>
            <a:avLst/>
            <a:gdLst/>
            <a:ahLst/>
            <a:cxnLst>
              <a:cxn ang="0">
                <a:pos x="230" y="0"/>
              </a:cxn>
              <a:cxn ang="0">
                <a:pos x="180" y="17"/>
              </a:cxn>
              <a:cxn ang="0">
                <a:pos x="130" y="50"/>
              </a:cxn>
              <a:cxn ang="0">
                <a:pos x="113" y="75"/>
              </a:cxn>
              <a:cxn ang="0">
                <a:pos x="88" y="92"/>
              </a:cxn>
              <a:cxn ang="0">
                <a:pos x="71" y="142"/>
              </a:cxn>
              <a:cxn ang="0">
                <a:pos x="13" y="351"/>
              </a:cxn>
              <a:cxn ang="0">
                <a:pos x="4" y="376"/>
              </a:cxn>
              <a:cxn ang="0">
                <a:pos x="29" y="384"/>
              </a:cxn>
              <a:cxn ang="0">
                <a:pos x="88" y="409"/>
              </a:cxn>
              <a:cxn ang="0">
                <a:pos x="163" y="702"/>
              </a:cxn>
            </a:cxnLst>
            <a:rect l="0" t="0" r="r" b="b"/>
            <a:pathLst>
              <a:path w="230" h="702">
                <a:moveTo>
                  <a:pt x="230" y="0"/>
                </a:moveTo>
                <a:cubicBezTo>
                  <a:pt x="213" y="6"/>
                  <a:pt x="195" y="9"/>
                  <a:pt x="180" y="17"/>
                </a:cubicBezTo>
                <a:cubicBezTo>
                  <a:pt x="162" y="27"/>
                  <a:pt x="130" y="50"/>
                  <a:pt x="130" y="50"/>
                </a:cubicBezTo>
                <a:cubicBezTo>
                  <a:pt x="124" y="58"/>
                  <a:pt x="120" y="68"/>
                  <a:pt x="113" y="75"/>
                </a:cubicBezTo>
                <a:cubicBezTo>
                  <a:pt x="106" y="82"/>
                  <a:pt x="94" y="84"/>
                  <a:pt x="88" y="92"/>
                </a:cubicBezTo>
                <a:cubicBezTo>
                  <a:pt x="86" y="95"/>
                  <a:pt x="72" y="139"/>
                  <a:pt x="71" y="142"/>
                </a:cubicBezTo>
                <a:cubicBezTo>
                  <a:pt x="60" y="389"/>
                  <a:pt x="109" y="286"/>
                  <a:pt x="13" y="351"/>
                </a:cubicBezTo>
                <a:cubicBezTo>
                  <a:pt x="10" y="359"/>
                  <a:pt x="0" y="368"/>
                  <a:pt x="4" y="376"/>
                </a:cubicBezTo>
                <a:cubicBezTo>
                  <a:pt x="8" y="384"/>
                  <a:pt x="21" y="380"/>
                  <a:pt x="29" y="384"/>
                </a:cubicBezTo>
                <a:cubicBezTo>
                  <a:pt x="87" y="413"/>
                  <a:pt x="17" y="392"/>
                  <a:pt x="88" y="409"/>
                </a:cubicBezTo>
                <a:cubicBezTo>
                  <a:pt x="80" y="485"/>
                  <a:pt x="40" y="702"/>
                  <a:pt x="163" y="702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6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5312" name="Freeform 16"/>
          <p:cNvSpPr>
            <a:spLocks/>
          </p:cNvSpPr>
          <p:nvPr/>
        </p:nvSpPr>
        <p:spPr bwMode="auto">
          <a:xfrm>
            <a:off x="4643438" y="3284538"/>
            <a:ext cx="365125" cy="1728787"/>
          </a:xfrm>
          <a:custGeom>
            <a:avLst/>
            <a:gdLst/>
            <a:ahLst/>
            <a:cxnLst>
              <a:cxn ang="0">
                <a:pos x="230" y="0"/>
              </a:cxn>
              <a:cxn ang="0">
                <a:pos x="180" y="17"/>
              </a:cxn>
              <a:cxn ang="0">
                <a:pos x="130" y="50"/>
              </a:cxn>
              <a:cxn ang="0">
                <a:pos x="113" y="75"/>
              </a:cxn>
              <a:cxn ang="0">
                <a:pos x="88" y="92"/>
              </a:cxn>
              <a:cxn ang="0">
                <a:pos x="71" y="142"/>
              </a:cxn>
              <a:cxn ang="0">
                <a:pos x="13" y="351"/>
              </a:cxn>
              <a:cxn ang="0">
                <a:pos x="4" y="376"/>
              </a:cxn>
              <a:cxn ang="0">
                <a:pos x="29" y="384"/>
              </a:cxn>
              <a:cxn ang="0">
                <a:pos x="88" y="409"/>
              </a:cxn>
              <a:cxn ang="0">
                <a:pos x="163" y="702"/>
              </a:cxn>
            </a:cxnLst>
            <a:rect l="0" t="0" r="r" b="b"/>
            <a:pathLst>
              <a:path w="230" h="702">
                <a:moveTo>
                  <a:pt x="230" y="0"/>
                </a:moveTo>
                <a:cubicBezTo>
                  <a:pt x="213" y="6"/>
                  <a:pt x="195" y="9"/>
                  <a:pt x="180" y="17"/>
                </a:cubicBezTo>
                <a:cubicBezTo>
                  <a:pt x="162" y="27"/>
                  <a:pt x="130" y="50"/>
                  <a:pt x="130" y="50"/>
                </a:cubicBezTo>
                <a:cubicBezTo>
                  <a:pt x="124" y="58"/>
                  <a:pt x="120" y="68"/>
                  <a:pt x="113" y="75"/>
                </a:cubicBezTo>
                <a:cubicBezTo>
                  <a:pt x="106" y="82"/>
                  <a:pt x="94" y="84"/>
                  <a:pt x="88" y="92"/>
                </a:cubicBezTo>
                <a:cubicBezTo>
                  <a:pt x="86" y="95"/>
                  <a:pt x="72" y="139"/>
                  <a:pt x="71" y="142"/>
                </a:cubicBezTo>
                <a:cubicBezTo>
                  <a:pt x="60" y="389"/>
                  <a:pt x="109" y="286"/>
                  <a:pt x="13" y="351"/>
                </a:cubicBezTo>
                <a:cubicBezTo>
                  <a:pt x="10" y="359"/>
                  <a:pt x="0" y="368"/>
                  <a:pt x="4" y="376"/>
                </a:cubicBezTo>
                <a:cubicBezTo>
                  <a:pt x="8" y="384"/>
                  <a:pt x="21" y="380"/>
                  <a:pt x="29" y="384"/>
                </a:cubicBezTo>
                <a:cubicBezTo>
                  <a:pt x="87" y="413"/>
                  <a:pt x="17" y="392"/>
                  <a:pt x="88" y="409"/>
                </a:cubicBezTo>
                <a:cubicBezTo>
                  <a:pt x="80" y="485"/>
                  <a:pt x="40" y="702"/>
                  <a:pt x="163" y="702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6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5313" name="Text Box 17"/>
          <p:cNvSpPr txBox="1">
            <a:spLocks noChangeArrowheads="1"/>
          </p:cNvSpPr>
          <p:nvPr/>
        </p:nvSpPr>
        <p:spPr bwMode="auto">
          <a:xfrm>
            <a:off x="4932363" y="3573463"/>
            <a:ext cx="2520950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mtClean="0">
                <a:solidFill>
                  <a:srgbClr val="FFFFFF"/>
                </a:solidFill>
              </a:rPr>
              <a:t>cláusulas debidamente enumeradas, redactados con todos los requisitos necesarios. </a:t>
            </a:r>
          </a:p>
        </p:txBody>
      </p:sp>
      <p:sp>
        <p:nvSpPr>
          <p:cNvPr id="55315" name="Freeform 19"/>
          <p:cNvSpPr>
            <a:spLocks/>
          </p:cNvSpPr>
          <p:nvPr/>
        </p:nvSpPr>
        <p:spPr bwMode="auto">
          <a:xfrm>
            <a:off x="4787900" y="5084763"/>
            <a:ext cx="365125" cy="1512887"/>
          </a:xfrm>
          <a:custGeom>
            <a:avLst/>
            <a:gdLst/>
            <a:ahLst/>
            <a:cxnLst>
              <a:cxn ang="0">
                <a:pos x="230" y="0"/>
              </a:cxn>
              <a:cxn ang="0">
                <a:pos x="180" y="17"/>
              </a:cxn>
              <a:cxn ang="0">
                <a:pos x="130" y="50"/>
              </a:cxn>
              <a:cxn ang="0">
                <a:pos x="113" y="75"/>
              </a:cxn>
              <a:cxn ang="0">
                <a:pos x="88" y="92"/>
              </a:cxn>
              <a:cxn ang="0">
                <a:pos x="71" y="142"/>
              </a:cxn>
              <a:cxn ang="0">
                <a:pos x="13" y="351"/>
              </a:cxn>
              <a:cxn ang="0">
                <a:pos x="4" y="376"/>
              </a:cxn>
              <a:cxn ang="0">
                <a:pos x="29" y="384"/>
              </a:cxn>
              <a:cxn ang="0">
                <a:pos x="88" y="409"/>
              </a:cxn>
              <a:cxn ang="0">
                <a:pos x="163" y="702"/>
              </a:cxn>
            </a:cxnLst>
            <a:rect l="0" t="0" r="r" b="b"/>
            <a:pathLst>
              <a:path w="230" h="702">
                <a:moveTo>
                  <a:pt x="230" y="0"/>
                </a:moveTo>
                <a:cubicBezTo>
                  <a:pt x="213" y="6"/>
                  <a:pt x="195" y="9"/>
                  <a:pt x="180" y="17"/>
                </a:cubicBezTo>
                <a:cubicBezTo>
                  <a:pt x="162" y="27"/>
                  <a:pt x="130" y="50"/>
                  <a:pt x="130" y="50"/>
                </a:cubicBezTo>
                <a:cubicBezTo>
                  <a:pt x="124" y="58"/>
                  <a:pt x="120" y="68"/>
                  <a:pt x="113" y="75"/>
                </a:cubicBezTo>
                <a:cubicBezTo>
                  <a:pt x="106" y="82"/>
                  <a:pt x="94" y="84"/>
                  <a:pt x="88" y="92"/>
                </a:cubicBezTo>
                <a:cubicBezTo>
                  <a:pt x="86" y="95"/>
                  <a:pt x="72" y="139"/>
                  <a:pt x="71" y="142"/>
                </a:cubicBezTo>
                <a:cubicBezTo>
                  <a:pt x="60" y="389"/>
                  <a:pt x="109" y="286"/>
                  <a:pt x="13" y="351"/>
                </a:cubicBezTo>
                <a:cubicBezTo>
                  <a:pt x="10" y="359"/>
                  <a:pt x="0" y="368"/>
                  <a:pt x="4" y="376"/>
                </a:cubicBezTo>
                <a:cubicBezTo>
                  <a:pt x="8" y="384"/>
                  <a:pt x="21" y="380"/>
                  <a:pt x="29" y="384"/>
                </a:cubicBezTo>
                <a:cubicBezTo>
                  <a:pt x="87" y="413"/>
                  <a:pt x="17" y="392"/>
                  <a:pt x="88" y="409"/>
                </a:cubicBezTo>
                <a:cubicBezTo>
                  <a:pt x="80" y="485"/>
                  <a:pt x="40" y="702"/>
                  <a:pt x="163" y="702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6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5316" name="Text Box 20"/>
          <p:cNvSpPr txBox="1">
            <a:spLocks noChangeArrowheads="1"/>
          </p:cNvSpPr>
          <p:nvPr/>
        </p:nvSpPr>
        <p:spPr bwMode="auto">
          <a:xfrm>
            <a:off x="4932363" y="5013325"/>
            <a:ext cx="2879725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mtClean="0">
                <a:solidFill>
                  <a:srgbClr val="FFFFFF"/>
                </a:solidFill>
              </a:rPr>
              <a:t>-Ped. al Not. para q/ agregue cláusulas de estilo o de ley.</a:t>
            </a:r>
          </a:p>
          <a:p>
            <a:pPr eaLnBrk="1" fontAlgn="base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mtClean="0">
                <a:solidFill>
                  <a:srgbClr val="FFFFFF"/>
                </a:solidFill>
              </a:rPr>
              <a:t>-La fecha</a:t>
            </a:r>
          </a:p>
          <a:p>
            <a:pPr eaLnBrk="1" fontAlgn="base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mtClean="0">
                <a:solidFill>
                  <a:srgbClr val="FFFFFF"/>
                </a:solidFill>
              </a:rPr>
              <a:t>-Las firmas y la autorización o firma del abogado.</a:t>
            </a:r>
          </a:p>
        </p:txBody>
      </p:sp>
      <p:sp>
        <p:nvSpPr>
          <p:cNvPr id="55317" name="Line 21"/>
          <p:cNvSpPr>
            <a:spLocks noChangeShapeType="1"/>
          </p:cNvSpPr>
          <p:nvPr/>
        </p:nvSpPr>
        <p:spPr bwMode="auto">
          <a:xfrm>
            <a:off x="1725613" y="4094163"/>
            <a:ext cx="360362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6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5318" name="Line 22"/>
          <p:cNvSpPr>
            <a:spLocks noChangeShapeType="1"/>
          </p:cNvSpPr>
          <p:nvPr/>
        </p:nvSpPr>
        <p:spPr bwMode="auto">
          <a:xfrm>
            <a:off x="1725613" y="4310063"/>
            <a:ext cx="360362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60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967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5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5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5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5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301" grpId="0" animBg="1"/>
      <p:bldP spid="55306" grpId="0" animBg="1"/>
      <p:bldP spid="55307" grpId="0"/>
      <p:bldP spid="55308" grpId="0"/>
      <p:bldP spid="55309" grpId="0"/>
      <p:bldP spid="55310" grpId="0"/>
      <p:bldP spid="55311" grpId="0" animBg="1"/>
      <p:bldP spid="55312" grpId="0" animBg="1"/>
      <p:bldP spid="55313" grpId="0"/>
      <p:bldP spid="55315" grpId="0" animBg="1"/>
      <p:bldP spid="553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58810" y="1412875"/>
            <a:ext cx="5757863" cy="684213"/>
          </a:xfrm>
        </p:spPr>
        <p:txBody>
          <a:bodyPr/>
          <a:lstStyle/>
          <a:p>
            <a:pPr algn="l" eaLnBrk="1" hangingPunct="1">
              <a:defRPr/>
            </a:pPr>
            <a:r>
              <a:rPr lang="es-MX" sz="2000" dirty="0" smtClean="0">
                <a:solidFill>
                  <a:srgbClr val="FFCC00"/>
                </a:solidFill>
                <a:latin typeface="Arial" charset="0"/>
              </a:rPr>
              <a:t>EL NOTARIO FRENTE A LA MINUTA.-</a:t>
            </a:r>
            <a:r>
              <a:rPr lang="es-MX" sz="5400" dirty="0" smtClean="0"/>
              <a:t> </a:t>
            </a:r>
            <a:endParaRPr lang="es-ES" sz="5400" dirty="0" smtClean="0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1835150" y="333375"/>
            <a:ext cx="54006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LA </a:t>
            </a:r>
            <a:r>
              <a:rPr lang="es-MX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MINUTA</a:t>
            </a:r>
            <a:endParaRPr lang="es-ES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56324" name="Picture 4" descr="notar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333375"/>
            <a:ext cx="1841500" cy="1816100"/>
          </a:xfrm>
          <a:prstGeom prst="rect">
            <a:avLst/>
          </a:prstGeom>
          <a:solidFill>
            <a:schemeClr val="accent1"/>
          </a:solidFill>
          <a:effectLst>
            <a:outerShdw dist="68392" dir="1308085" algn="ctr" rotWithShape="0">
              <a:schemeClr val="bg2"/>
            </a:outerShdw>
          </a:effectLst>
        </p:spPr>
      </p:pic>
      <p:sp>
        <p:nvSpPr>
          <p:cNvPr id="56325" name="Oval 5"/>
          <p:cNvSpPr>
            <a:spLocks noChangeArrowheads="1"/>
          </p:cNvSpPr>
          <p:nvPr/>
        </p:nvSpPr>
        <p:spPr bwMode="auto">
          <a:xfrm>
            <a:off x="1076298" y="2205038"/>
            <a:ext cx="1727200" cy="1439862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000000"/>
            </a:solidFill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600" b="1" dirty="0">
                <a:solidFill>
                  <a:srgbClr val="000514"/>
                </a:solidFill>
                <a:latin typeface="Arial" charset="0"/>
              </a:rPr>
              <a:t>NOTARIO</a:t>
            </a:r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1403350" y="5669698"/>
            <a:ext cx="6697663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s-ES" b="1" dirty="0" smtClean="0">
                <a:solidFill>
                  <a:srgbClr val="FFFFFF"/>
                </a:solidFill>
              </a:rPr>
              <a:t>Caso contrario, hará constar que instrumento se redacta conforme a la minuta presentada.</a:t>
            </a: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2730473" y="2343763"/>
            <a:ext cx="5111750" cy="7921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600" dirty="0">
                <a:solidFill>
                  <a:srgbClr val="000514"/>
                </a:solidFill>
                <a:latin typeface="Arial" charset="0"/>
              </a:rPr>
              <a:t>redactará el contrato según los términos de minuta</a:t>
            </a:r>
          </a:p>
        </p:txBody>
      </p:sp>
      <p:sp>
        <p:nvSpPr>
          <p:cNvPr id="56339" name="Oval 19"/>
          <p:cNvSpPr>
            <a:spLocks noChangeArrowheads="1"/>
          </p:cNvSpPr>
          <p:nvPr/>
        </p:nvSpPr>
        <p:spPr bwMode="auto">
          <a:xfrm>
            <a:off x="714348" y="3915265"/>
            <a:ext cx="2520950" cy="7207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000000"/>
            </a:solidFill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600">
                <a:solidFill>
                  <a:srgbClr val="000514"/>
                </a:solidFill>
                <a:latin typeface="Arial" charset="0"/>
              </a:rPr>
              <a:t>Ingadar</a:t>
            </a:r>
          </a:p>
        </p:txBody>
      </p:sp>
      <p:sp>
        <p:nvSpPr>
          <p:cNvPr id="56340" name="Oval 20"/>
          <p:cNvSpPr>
            <a:spLocks noChangeArrowheads="1"/>
          </p:cNvSpPr>
          <p:nvPr/>
        </p:nvSpPr>
        <p:spPr bwMode="auto">
          <a:xfrm>
            <a:off x="3522635" y="3915265"/>
            <a:ext cx="2520950" cy="7207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000000"/>
            </a:solidFill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600">
                <a:solidFill>
                  <a:srgbClr val="000514"/>
                </a:solidFill>
                <a:latin typeface="Arial" charset="0"/>
              </a:rPr>
              <a:t>Interpretar</a:t>
            </a:r>
          </a:p>
        </p:txBody>
      </p:sp>
      <p:sp>
        <p:nvSpPr>
          <p:cNvPr id="56341" name="Oval 21"/>
          <p:cNvSpPr>
            <a:spLocks noChangeArrowheads="1"/>
          </p:cNvSpPr>
          <p:nvPr/>
        </p:nvSpPr>
        <p:spPr bwMode="auto">
          <a:xfrm>
            <a:off x="6334125" y="3915265"/>
            <a:ext cx="2520950" cy="7207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000000"/>
            </a:solidFill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600">
                <a:solidFill>
                  <a:srgbClr val="000514"/>
                </a:solidFill>
                <a:latin typeface="Arial" charset="0"/>
              </a:rPr>
              <a:t>Adecuar</a:t>
            </a:r>
          </a:p>
        </p:txBody>
      </p:sp>
      <p:sp>
        <p:nvSpPr>
          <p:cNvPr id="56342" name="Text Box 22"/>
          <p:cNvSpPr txBox="1">
            <a:spLocks noChangeArrowheads="1"/>
          </p:cNvSpPr>
          <p:nvPr/>
        </p:nvSpPr>
        <p:spPr bwMode="auto">
          <a:xfrm>
            <a:off x="4211638" y="3143740"/>
            <a:ext cx="1439862" cy="434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Pero Podrá</a:t>
            </a:r>
          </a:p>
        </p:txBody>
      </p:sp>
      <p:sp>
        <p:nvSpPr>
          <p:cNvPr id="56343" name="Rectangle 23"/>
          <p:cNvSpPr>
            <a:spLocks noChangeArrowheads="1"/>
          </p:cNvSpPr>
          <p:nvPr/>
        </p:nvSpPr>
        <p:spPr bwMode="auto">
          <a:xfrm>
            <a:off x="2124075" y="4866912"/>
            <a:ext cx="5111750" cy="5048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dirty="0" smtClean="0">
                <a:solidFill>
                  <a:srgbClr val="000514"/>
                </a:solidFill>
                <a:latin typeface="Arial" charset="0"/>
              </a:rPr>
              <a:t>A ordenamiento jurídico voluntad común de otorgantes</a:t>
            </a:r>
            <a:r>
              <a:rPr lang="es-ES" sz="1600" dirty="0" smtClean="0">
                <a:solidFill>
                  <a:srgbClr val="FFFFFF"/>
                </a:solidFill>
                <a:latin typeface="Arial" charset="0"/>
              </a:rPr>
              <a:t>.</a:t>
            </a:r>
          </a:p>
        </p:txBody>
      </p:sp>
      <p:sp>
        <p:nvSpPr>
          <p:cNvPr id="56348" name="Freeform 28"/>
          <p:cNvSpPr>
            <a:spLocks/>
          </p:cNvSpPr>
          <p:nvPr/>
        </p:nvSpPr>
        <p:spPr bwMode="auto">
          <a:xfrm>
            <a:off x="928688" y="5144114"/>
            <a:ext cx="7607300" cy="5762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8" y="159"/>
              </a:cxn>
              <a:cxn ang="0">
                <a:pos x="492" y="251"/>
              </a:cxn>
              <a:cxn ang="0">
                <a:pos x="542" y="276"/>
              </a:cxn>
              <a:cxn ang="0">
                <a:pos x="676" y="309"/>
              </a:cxn>
              <a:cxn ang="0">
                <a:pos x="976" y="409"/>
              </a:cxn>
              <a:cxn ang="0">
                <a:pos x="1118" y="426"/>
              </a:cxn>
              <a:cxn ang="0">
                <a:pos x="1369" y="284"/>
              </a:cxn>
              <a:cxn ang="0">
                <a:pos x="1661" y="192"/>
              </a:cxn>
              <a:cxn ang="0">
                <a:pos x="1736" y="167"/>
              </a:cxn>
              <a:cxn ang="0">
                <a:pos x="1803" y="134"/>
              </a:cxn>
              <a:cxn ang="0">
                <a:pos x="2028" y="75"/>
              </a:cxn>
              <a:cxn ang="0">
                <a:pos x="2162" y="25"/>
              </a:cxn>
              <a:cxn ang="0">
                <a:pos x="2187" y="9"/>
              </a:cxn>
            </a:cxnLst>
            <a:rect l="0" t="0" r="r" b="b"/>
            <a:pathLst>
              <a:path w="2187" h="437">
                <a:moveTo>
                  <a:pt x="0" y="0"/>
                </a:moveTo>
                <a:cubicBezTo>
                  <a:pt x="31" y="96"/>
                  <a:pt x="167" y="145"/>
                  <a:pt x="258" y="159"/>
                </a:cubicBezTo>
                <a:cubicBezTo>
                  <a:pt x="332" y="196"/>
                  <a:pt x="415" y="219"/>
                  <a:pt x="492" y="251"/>
                </a:cubicBezTo>
                <a:cubicBezTo>
                  <a:pt x="509" y="258"/>
                  <a:pt x="524" y="270"/>
                  <a:pt x="542" y="276"/>
                </a:cubicBezTo>
                <a:cubicBezTo>
                  <a:pt x="586" y="291"/>
                  <a:pt x="632" y="292"/>
                  <a:pt x="676" y="309"/>
                </a:cubicBezTo>
                <a:cubicBezTo>
                  <a:pt x="773" y="346"/>
                  <a:pt x="875" y="385"/>
                  <a:pt x="976" y="409"/>
                </a:cubicBezTo>
                <a:cubicBezTo>
                  <a:pt x="1033" y="437"/>
                  <a:pt x="1049" y="433"/>
                  <a:pt x="1118" y="426"/>
                </a:cubicBezTo>
                <a:cubicBezTo>
                  <a:pt x="1204" y="383"/>
                  <a:pt x="1280" y="323"/>
                  <a:pt x="1369" y="284"/>
                </a:cubicBezTo>
                <a:cubicBezTo>
                  <a:pt x="1460" y="244"/>
                  <a:pt x="1568" y="223"/>
                  <a:pt x="1661" y="192"/>
                </a:cubicBezTo>
                <a:cubicBezTo>
                  <a:pt x="1686" y="184"/>
                  <a:pt x="1712" y="179"/>
                  <a:pt x="1736" y="167"/>
                </a:cubicBezTo>
                <a:cubicBezTo>
                  <a:pt x="1758" y="156"/>
                  <a:pt x="1780" y="142"/>
                  <a:pt x="1803" y="134"/>
                </a:cubicBezTo>
                <a:cubicBezTo>
                  <a:pt x="1878" y="107"/>
                  <a:pt x="1954" y="101"/>
                  <a:pt x="2028" y="75"/>
                </a:cubicBezTo>
                <a:cubicBezTo>
                  <a:pt x="2074" y="59"/>
                  <a:pt x="2115" y="38"/>
                  <a:pt x="2162" y="25"/>
                </a:cubicBezTo>
                <a:cubicBezTo>
                  <a:pt x="2170" y="20"/>
                  <a:pt x="2187" y="9"/>
                  <a:pt x="2187" y="9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6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6350" name="Line 30"/>
          <p:cNvSpPr>
            <a:spLocks noChangeShapeType="1"/>
          </p:cNvSpPr>
          <p:nvPr/>
        </p:nvSpPr>
        <p:spPr bwMode="auto">
          <a:xfrm flipH="1">
            <a:off x="2803498" y="3481878"/>
            <a:ext cx="2159000" cy="50482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6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6351" name="Line 31"/>
          <p:cNvSpPr>
            <a:spLocks noChangeShapeType="1"/>
          </p:cNvSpPr>
          <p:nvPr/>
        </p:nvSpPr>
        <p:spPr bwMode="auto">
          <a:xfrm>
            <a:off x="5035523" y="3481878"/>
            <a:ext cx="1944687" cy="576262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6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6352" name="Line 32"/>
          <p:cNvSpPr>
            <a:spLocks noChangeShapeType="1"/>
          </p:cNvSpPr>
          <p:nvPr/>
        </p:nvSpPr>
        <p:spPr bwMode="auto">
          <a:xfrm flipH="1">
            <a:off x="4787900" y="3554903"/>
            <a:ext cx="71438" cy="287337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60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712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412875"/>
            <a:ext cx="5757863" cy="684213"/>
          </a:xfrm>
        </p:spPr>
        <p:txBody>
          <a:bodyPr/>
          <a:lstStyle/>
          <a:p>
            <a:pPr algn="l" eaLnBrk="1" hangingPunct="1">
              <a:defRPr/>
            </a:pPr>
            <a:r>
              <a:rPr lang="es-MX" sz="2000" dirty="0" smtClean="0">
                <a:solidFill>
                  <a:srgbClr val="FFCC00"/>
                </a:solidFill>
                <a:latin typeface="Arial" charset="0"/>
              </a:rPr>
              <a:t>EL NOTARIO FRENTE A LA MINUTA.-</a:t>
            </a:r>
            <a:r>
              <a:rPr lang="es-MX" sz="5400" dirty="0" smtClean="0"/>
              <a:t> </a:t>
            </a:r>
            <a:endParaRPr lang="es-ES" sz="5400" dirty="0" smtClean="0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1835150" y="333375"/>
            <a:ext cx="54006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LA </a:t>
            </a:r>
            <a:r>
              <a:rPr lang="es-MX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MINUTA</a:t>
            </a:r>
            <a:endParaRPr lang="es-ES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57348" name="Picture 4" descr="notar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333375"/>
            <a:ext cx="1841500" cy="1816100"/>
          </a:xfrm>
          <a:prstGeom prst="rect">
            <a:avLst/>
          </a:prstGeom>
          <a:solidFill>
            <a:schemeClr val="accent1"/>
          </a:solidFill>
          <a:effectLst>
            <a:outerShdw dist="68392" dir="1308085" algn="ctr" rotWithShape="0">
              <a:schemeClr val="bg2"/>
            </a:outerShdw>
          </a:effectLst>
        </p:spPr>
      </p:pic>
      <p:sp>
        <p:nvSpPr>
          <p:cNvPr id="57349" name="Oval 5"/>
          <p:cNvSpPr>
            <a:spLocks noChangeArrowheads="1"/>
          </p:cNvSpPr>
          <p:nvPr/>
        </p:nvSpPr>
        <p:spPr bwMode="auto">
          <a:xfrm>
            <a:off x="250825" y="2619251"/>
            <a:ext cx="1727200" cy="1439863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000000"/>
            </a:solidFill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600" b="1" dirty="0">
                <a:solidFill>
                  <a:srgbClr val="000514"/>
                </a:solidFill>
                <a:latin typeface="Arial" charset="0"/>
              </a:rPr>
              <a:t>NOTARIO</a:t>
            </a: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2268538" y="2240755"/>
            <a:ext cx="5111750" cy="7921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600" dirty="0">
                <a:solidFill>
                  <a:srgbClr val="000514"/>
                </a:solidFill>
                <a:latin typeface="Arial" charset="0"/>
              </a:rPr>
              <a:t>Notario rechazará una minuta cuando su contenido sea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600" dirty="0">
                <a:solidFill>
                  <a:srgbClr val="000514"/>
                </a:solidFill>
                <a:latin typeface="Arial" charset="0"/>
              </a:rPr>
              <a:t> contrario a las leyes, moral o las buenas costumbres.</a:t>
            </a:r>
          </a:p>
        </p:txBody>
      </p:sp>
      <p:sp>
        <p:nvSpPr>
          <p:cNvPr id="57361" name="Rectangle 17"/>
          <p:cNvSpPr>
            <a:spLocks noChangeArrowheads="1"/>
          </p:cNvSpPr>
          <p:nvPr/>
        </p:nvSpPr>
        <p:spPr bwMode="auto">
          <a:xfrm>
            <a:off x="2267744" y="3789040"/>
            <a:ext cx="5183188" cy="863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600">
                <a:solidFill>
                  <a:srgbClr val="000514"/>
                </a:solidFill>
                <a:latin typeface="Arial" charset="0"/>
              </a:rPr>
              <a:t>Si exist. errores en una minuta, Notario puede solicitar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600">
                <a:solidFill>
                  <a:srgbClr val="000514"/>
                </a:solidFill>
                <a:latin typeface="Arial" charset="0"/>
              </a:rPr>
              <a:t> que el Abogado que intervino en su redacción  los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600">
                <a:solidFill>
                  <a:srgbClr val="000514"/>
                </a:solidFill>
                <a:latin typeface="Arial" charset="0"/>
              </a:rPr>
              <a:t>subsane.</a:t>
            </a:r>
            <a:r>
              <a:rPr lang="es-ES" sz="1600">
                <a:solidFill>
                  <a:srgbClr val="FFFFFF"/>
                </a:solidFill>
                <a:latin typeface="Arial" charset="0"/>
              </a:rPr>
              <a:t> </a:t>
            </a:r>
          </a:p>
        </p:txBody>
      </p:sp>
      <p:sp>
        <p:nvSpPr>
          <p:cNvPr id="9226" name="Rectangle 19"/>
          <p:cNvSpPr>
            <a:spLocks noChangeArrowheads="1"/>
          </p:cNvSpPr>
          <p:nvPr/>
        </p:nvSpPr>
        <p:spPr bwMode="auto">
          <a:xfrm>
            <a:off x="6948488" y="5373688"/>
            <a:ext cx="241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smtClean="0">
                <a:solidFill>
                  <a:srgbClr val="FFFFFF"/>
                </a:solidFill>
                <a:latin typeface="Arial" charset="0"/>
              </a:rPr>
              <a:t> </a:t>
            </a:r>
          </a:p>
        </p:txBody>
      </p:sp>
      <p:sp>
        <p:nvSpPr>
          <p:cNvPr id="2" name="1 Rectángulo"/>
          <p:cNvSpPr/>
          <p:nvPr/>
        </p:nvSpPr>
        <p:spPr>
          <a:xfrm>
            <a:off x="1475656" y="4835079"/>
            <a:ext cx="6984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BO" sz="1600" dirty="0" smtClean="0">
                <a:latin typeface="Arial" pitchFamily="34" charset="0"/>
                <a:cs typeface="Arial" pitchFamily="34" charset="0"/>
              </a:rPr>
              <a:t>“ARTÍCULO 61, </a:t>
            </a:r>
            <a:r>
              <a:rPr lang="es-BO" sz="1600" dirty="0" err="1" smtClean="0">
                <a:latin typeface="Arial" pitchFamily="34" charset="0"/>
                <a:cs typeface="Arial" pitchFamily="34" charset="0"/>
              </a:rPr>
              <a:t>paragrafo</a:t>
            </a:r>
            <a:r>
              <a:rPr lang="es-BO" sz="1600" dirty="0" smtClean="0">
                <a:latin typeface="Arial" pitchFamily="34" charset="0"/>
                <a:cs typeface="Arial" pitchFamily="34" charset="0"/>
              </a:rPr>
              <a:t> II: </a:t>
            </a:r>
          </a:p>
          <a:p>
            <a:r>
              <a:rPr lang="es-BO" sz="1600" dirty="0" smtClean="0">
                <a:latin typeface="Arial" pitchFamily="34" charset="0"/>
                <a:cs typeface="Arial" pitchFamily="34" charset="0"/>
              </a:rPr>
              <a:t>II</a:t>
            </a:r>
            <a:r>
              <a:rPr lang="es-BO" sz="1600" dirty="0">
                <a:latin typeface="Arial" pitchFamily="34" charset="0"/>
                <a:cs typeface="Arial" pitchFamily="34" charset="0"/>
              </a:rPr>
              <a:t>. Todas las escrituras públicas son de autoría de la notaria o el notario de fe pública interviniente. En los casos que se haya realizado con base en una minuta, ésta deberá ser revisada en su legalidad</a:t>
            </a:r>
            <a:r>
              <a:rPr lang="es-BO" sz="1600" dirty="0" smtClean="0">
                <a:latin typeface="Arial" pitchFamily="34" charset="0"/>
                <a:cs typeface="Arial" pitchFamily="34" charset="0"/>
              </a:rPr>
              <a:t>.” </a:t>
            </a:r>
            <a:r>
              <a:rPr lang="es-BO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(LNP)</a:t>
            </a:r>
            <a:endParaRPr lang="es-BO"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322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1692275" y="3140968"/>
            <a:ext cx="590406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6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DOCUMENTOS </a:t>
            </a:r>
            <a:r>
              <a:rPr lang="es-MX" sz="26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PROTOCOLARES</a:t>
            </a:r>
            <a:endParaRPr lang="es-ES" sz="26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41991" name="Picture 7" descr="notar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333375"/>
            <a:ext cx="1841500" cy="1816100"/>
          </a:xfrm>
          <a:prstGeom prst="rect">
            <a:avLst/>
          </a:prstGeom>
          <a:solidFill>
            <a:schemeClr val="accent1"/>
          </a:solidFill>
          <a:effectLst>
            <a:outerShdw dist="68392" dir="1308085" algn="ctr" rotWithShape="0">
              <a:schemeClr val="bg2"/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95439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1484313"/>
            <a:ext cx="5757862" cy="684212"/>
          </a:xfrm>
        </p:spPr>
        <p:txBody>
          <a:bodyPr/>
          <a:lstStyle/>
          <a:p>
            <a:pPr algn="l" eaLnBrk="1" hangingPunct="1">
              <a:defRPr/>
            </a:pPr>
            <a:r>
              <a:rPr lang="es-MX" sz="2000" dirty="0" smtClean="0">
                <a:solidFill>
                  <a:srgbClr val="FFCC00"/>
                </a:solidFill>
                <a:latin typeface="Arial" charset="0"/>
              </a:rPr>
              <a:t>DEFINICION.-</a:t>
            </a:r>
            <a:r>
              <a:rPr lang="es-MX" sz="5400" dirty="0" smtClean="0"/>
              <a:t> </a:t>
            </a:r>
            <a:endParaRPr lang="es-ES" sz="5400" dirty="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63938" y="2101730"/>
            <a:ext cx="5113337" cy="792163"/>
          </a:xfrm>
        </p:spPr>
        <p:txBody>
          <a:bodyPr/>
          <a:lstStyle/>
          <a:p>
            <a:pPr algn="l" eaLnBrk="1" hangingPunct="1">
              <a:lnSpc>
                <a:spcPct val="120000"/>
              </a:lnSpc>
              <a:spcAft>
                <a:spcPct val="5000"/>
              </a:spcAft>
            </a:pPr>
            <a:r>
              <a:rPr lang="es-ES" sz="1600" dirty="0" smtClean="0">
                <a:effectLst/>
                <a:latin typeface="Arial" charset="0"/>
              </a:rPr>
              <a:t>Son todos aquellos guardados y conservados en un protocolo. </a:t>
            </a:r>
            <a:endParaRPr lang="es-MX" sz="1600" dirty="0" smtClean="0">
              <a:effectLst/>
              <a:latin typeface="Arial" charset="0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1835150" y="333375"/>
            <a:ext cx="54006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DOCUMENTOS </a:t>
            </a:r>
            <a:r>
              <a:rPr lang="es-MX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PROTOCOLARES</a:t>
            </a:r>
            <a:endParaRPr lang="es-ES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41991" name="Picture 7" descr="notar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333375"/>
            <a:ext cx="1841500" cy="1816100"/>
          </a:xfrm>
          <a:prstGeom prst="rect">
            <a:avLst/>
          </a:prstGeom>
          <a:solidFill>
            <a:schemeClr val="accent1"/>
          </a:solidFill>
          <a:effectLst>
            <a:outerShdw dist="68392" dir="1308085" algn="ctr" rotWithShape="0">
              <a:schemeClr val="bg2"/>
            </a:outerShdw>
          </a:effectLst>
        </p:spPr>
      </p:pic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3492500" y="3038355"/>
            <a:ext cx="52578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fontAlgn="base">
              <a:lnSpc>
                <a:spcPct val="110000"/>
              </a:lnSpc>
              <a:spcBef>
                <a:spcPct val="20000"/>
              </a:spcBef>
              <a:spcAft>
                <a:spcPct val="500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s-ES" sz="1600" dirty="0" smtClean="0">
                <a:solidFill>
                  <a:srgbClr val="FFFFFF"/>
                </a:solidFill>
                <a:latin typeface="Arial" charset="0"/>
              </a:rPr>
              <a:t>Son la colección cronológica de las matrices, debidamente foliadas y autorizadas por el Notario, que reúnen las condiciones necesarias para revestir calidad de instrumento notarial. </a:t>
            </a:r>
          </a:p>
          <a:p>
            <a:pPr algn="just" fontAlgn="base">
              <a:lnSpc>
                <a:spcPct val="110000"/>
              </a:lnSpc>
              <a:spcBef>
                <a:spcPct val="20000"/>
              </a:spcBef>
              <a:spcAft>
                <a:spcPct val="500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endParaRPr lang="es-ES" sz="1600" dirty="0" smtClean="0">
              <a:solidFill>
                <a:srgbClr val="FFFFFF"/>
              </a:solidFill>
              <a:latin typeface="Arial" charset="0"/>
            </a:endParaRPr>
          </a:p>
          <a:p>
            <a:pPr algn="just" fontAlgn="base">
              <a:lnSpc>
                <a:spcPct val="110000"/>
              </a:lnSpc>
              <a:spcBef>
                <a:spcPct val="20000"/>
              </a:spcBef>
              <a:spcAft>
                <a:spcPct val="500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s-ES" sz="1600" dirty="0" smtClean="0">
                <a:solidFill>
                  <a:srgbClr val="FFFFFF"/>
                </a:solidFill>
                <a:latin typeface="Arial" charset="0"/>
              </a:rPr>
              <a:t>Asimismo, se admiten las copias de documentos habilitantes que se incorporan como anexos necesarios a la matriz notarial.</a:t>
            </a:r>
            <a:endParaRPr lang="es-MX" sz="1600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2011" name="Oval 27"/>
          <p:cNvSpPr>
            <a:spLocks noChangeArrowheads="1"/>
          </p:cNvSpPr>
          <p:nvPr/>
        </p:nvSpPr>
        <p:spPr bwMode="auto">
          <a:xfrm>
            <a:off x="539750" y="3038355"/>
            <a:ext cx="2447925" cy="1655762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isometricOffAxis1Righ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600" b="1">
                <a:solidFill>
                  <a:srgbClr val="000514"/>
                </a:solidFill>
                <a:latin typeface="Arial" charset="0"/>
              </a:rPr>
              <a:t>Los  DOCUMENTOS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600" b="1">
                <a:solidFill>
                  <a:srgbClr val="000514"/>
                </a:solidFill>
                <a:latin typeface="Arial" charset="0"/>
              </a:rPr>
              <a:t>PROTOCOLARES</a:t>
            </a: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1556096" y="5877272"/>
            <a:ext cx="6985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fontAlgn="base">
              <a:lnSpc>
                <a:spcPct val="110000"/>
              </a:lnSpc>
              <a:spcBef>
                <a:spcPct val="20000"/>
              </a:spcBef>
              <a:spcAft>
                <a:spcPct val="500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s-ES" sz="1600" dirty="0" smtClean="0">
                <a:solidFill>
                  <a:srgbClr val="FFFFFF"/>
                </a:solidFill>
                <a:latin typeface="Arial" charset="0"/>
              </a:rPr>
              <a:t>Los documentos protocolares son en realidad las escrituras constitutivas.</a:t>
            </a:r>
            <a:endParaRPr lang="es-MX" sz="1600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" name="16 Forma libre"/>
          <p:cNvSpPr/>
          <p:nvPr/>
        </p:nvSpPr>
        <p:spPr bwMode="auto">
          <a:xfrm>
            <a:off x="1631319" y="5068051"/>
            <a:ext cx="7500958" cy="594575"/>
          </a:xfrm>
          <a:custGeom>
            <a:avLst/>
            <a:gdLst>
              <a:gd name="connsiteX0" fmla="*/ 199623 w 5306095"/>
              <a:gd name="connsiteY0" fmla="*/ 0 h 594575"/>
              <a:gd name="connsiteX1" fmla="*/ 315532 w 5306095"/>
              <a:gd name="connsiteY1" fmla="*/ 450760 h 594575"/>
              <a:gd name="connsiteX2" fmla="*/ 2092817 w 5306095"/>
              <a:gd name="connsiteY2" fmla="*/ 360608 h 594575"/>
              <a:gd name="connsiteX3" fmla="*/ 2401910 w 5306095"/>
              <a:gd name="connsiteY3" fmla="*/ 592428 h 594575"/>
              <a:gd name="connsiteX4" fmla="*/ 2569335 w 5306095"/>
              <a:gd name="connsiteY4" fmla="*/ 347729 h 594575"/>
              <a:gd name="connsiteX5" fmla="*/ 4887532 w 5306095"/>
              <a:gd name="connsiteY5" fmla="*/ 437881 h 594575"/>
              <a:gd name="connsiteX6" fmla="*/ 5080716 w 5306095"/>
              <a:gd name="connsiteY6" fmla="*/ 25757 h 594575"/>
              <a:gd name="connsiteX7" fmla="*/ 5080716 w 5306095"/>
              <a:gd name="connsiteY7" fmla="*/ 25757 h 594575"/>
              <a:gd name="connsiteX8" fmla="*/ 5067837 w 5306095"/>
              <a:gd name="connsiteY8" fmla="*/ 25757 h 59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06095" h="594575">
                <a:moveTo>
                  <a:pt x="199623" y="0"/>
                </a:moveTo>
                <a:cubicBezTo>
                  <a:pt x="99811" y="195329"/>
                  <a:pt x="0" y="390659"/>
                  <a:pt x="315532" y="450760"/>
                </a:cubicBezTo>
                <a:cubicBezTo>
                  <a:pt x="631064" y="510861"/>
                  <a:pt x="1745087" y="336997"/>
                  <a:pt x="2092817" y="360608"/>
                </a:cubicBezTo>
                <a:cubicBezTo>
                  <a:pt x="2440547" y="384219"/>
                  <a:pt x="2322490" y="594575"/>
                  <a:pt x="2401910" y="592428"/>
                </a:cubicBezTo>
                <a:cubicBezTo>
                  <a:pt x="2481330" y="590282"/>
                  <a:pt x="2155065" y="373487"/>
                  <a:pt x="2569335" y="347729"/>
                </a:cubicBezTo>
                <a:cubicBezTo>
                  <a:pt x="2983605" y="321971"/>
                  <a:pt x="4468969" y="491543"/>
                  <a:pt x="4887532" y="437881"/>
                </a:cubicBezTo>
                <a:cubicBezTo>
                  <a:pt x="5306095" y="384219"/>
                  <a:pt x="5080716" y="25757"/>
                  <a:pt x="5080716" y="25757"/>
                </a:cubicBezTo>
                <a:lnTo>
                  <a:pt x="5080716" y="25757"/>
                </a:lnTo>
                <a:lnTo>
                  <a:pt x="5067837" y="25757"/>
                </a:lnTo>
              </a:path>
            </a:pathLst>
          </a:cu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60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081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624" y="1556792"/>
            <a:ext cx="5757862" cy="684212"/>
          </a:xfrm>
        </p:spPr>
        <p:txBody>
          <a:bodyPr/>
          <a:lstStyle/>
          <a:p>
            <a:pPr algn="l" eaLnBrk="1" hangingPunct="1">
              <a:defRPr/>
            </a:pPr>
            <a:r>
              <a:rPr lang="es-MX" sz="2000" dirty="0" smtClean="0">
                <a:solidFill>
                  <a:srgbClr val="FFCC00"/>
                </a:solidFill>
                <a:latin typeface="Arial" charset="0"/>
              </a:rPr>
              <a:t>Ley del notariado Plurinacional (LNP)</a:t>
            </a:r>
            <a:endParaRPr lang="es-ES" sz="5400" dirty="0" smtClean="0"/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1835150" y="333375"/>
            <a:ext cx="54006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16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DOCUMENTOS </a:t>
            </a:r>
            <a:r>
              <a:rPr lang="es-MX" sz="16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PROTOCOLARES</a:t>
            </a:r>
            <a:endParaRPr lang="es-ES" sz="16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59396" name="Picture 4" descr="notar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333375"/>
            <a:ext cx="1841500" cy="1816100"/>
          </a:xfrm>
          <a:prstGeom prst="rect">
            <a:avLst/>
          </a:prstGeom>
          <a:solidFill>
            <a:schemeClr val="accent1"/>
          </a:solidFill>
          <a:effectLst>
            <a:outerShdw dist="68392" dir="1308085" algn="ctr" rotWithShape="0">
              <a:schemeClr val="bg2"/>
            </a:outerShdw>
          </a:effectLst>
        </p:spPr>
      </p:pic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1042988" y="2852936"/>
            <a:ext cx="7294562" cy="3025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BO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ARTÍCULO 44. </a:t>
            </a:r>
            <a:r>
              <a:rPr lang="es-BO" dirty="0">
                <a:latin typeface="Arial"/>
                <a:ea typeface="Calibri"/>
                <a:cs typeface="Times New Roman"/>
              </a:rPr>
              <a:t>(DOCUMENTOS PROTOCOLARES).- </a:t>
            </a:r>
            <a:endParaRPr lang="es-BO" dirty="0" smtClean="0">
              <a:latin typeface="Arial"/>
              <a:ea typeface="Calibri"/>
              <a:cs typeface="Times New Roman"/>
            </a:endParaRPr>
          </a:p>
          <a:p>
            <a:pPr algn="just">
              <a:lnSpc>
                <a:spcPct val="200000"/>
              </a:lnSpc>
              <a:spcAft>
                <a:spcPts val="1000"/>
              </a:spcAft>
            </a:pPr>
            <a:r>
              <a:rPr lang="es-BO" dirty="0" smtClean="0">
                <a:latin typeface="Arial"/>
                <a:ea typeface="Calibri"/>
                <a:cs typeface="Times New Roman"/>
              </a:rPr>
              <a:t>Los </a:t>
            </a:r>
            <a:r>
              <a:rPr lang="es-BO" dirty="0">
                <a:latin typeface="Arial"/>
                <a:ea typeface="Calibri"/>
                <a:cs typeface="Times New Roman"/>
              </a:rPr>
              <a:t>documentos protocolares son las escrituras originales o matrices de los actos, hechos y negocios jurídicos, compilados y archivados en un protocolo. </a:t>
            </a:r>
            <a:endParaRPr lang="es-BO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25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1484313"/>
            <a:ext cx="5757862" cy="684212"/>
          </a:xfrm>
        </p:spPr>
        <p:txBody>
          <a:bodyPr/>
          <a:lstStyle/>
          <a:p>
            <a:pPr algn="l" eaLnBrk="1" hangingPunct="1">
              <a:defRPr/>
            </a:pPr>
            <a:r>
              <a:rPr lang="es-MX" sz="2000" dirty="0" smtClean="0">
                <a:solidFill>
                  <a:srgbClr val="FFCC00"/>
                </a:solidFill>
                <a:latin typeface="Arial" charset="0"/>
              </a:rPr>
              <a:t>LAS  ESCRITURAS.-</a:t>
            </a:r>
            <a:r>
              <a:rPr lang="es-MX" sz="5400" dirty="0" smtClean="0"/>
              <a:t> </a:t>
            </a:r>
            <a:endParaRPr lang="es-ES" sz="5400" dirty="0" smtClean="0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1835150" y="333375"/>
            <a:ext cx="54006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0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DOCUMENTOS </a:t>
            </a:r>
            <a:r>
              <a:rPr lang="es-MX" sz="20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PROTOCOLARES</a:t>
            </a:r>
            <a:endParaRPr lang="es-ES" sz="20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52229" name="Picture 5" descr="notar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333375"/>
            <a:ext cx="1841500" cy="1816100"/>
          </a:xfrm>
          <a:prstGeom prst="rect">
            <a:avLst/>
          </a:prstGeom>
          <a:solidFill>
            <a:schemeClr val="accent1"/>
          </a:solidFill>
          <a:effectLst>
            <a:outerShdw dist="68392" dir="1308085" algn="ctr" rotWithShape="0">
              <a:schemeClr val="bg2"/>
            </a:outerShdw>
          </a:effectLst>
        </p:spPr>
      </p:pic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395288" y="2565400"/>
            <a:ext cx="3095625" cy="64611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RelaxedModerately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600" b="1" dirty="0">
                <a:solidFill>
                  <a:srgbClr val="000514"/>
                </a:solidFill>
                <a:latin typeface="Arial" charset="0"/>
              </a:rPr>
              <a:t>AVILA ALVAREZ</a:t>
            </a:r>
            <a:endParaRPr lang="es-ES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2234" name="Rectangle 10"/>
          <p:cNvSpPr>
            <a:spLocks noChangeArrowheads="1"/>
          </p:cNvSpPr>
          <p:nvPr/>
        </p:nvSpPr>
        <p:spPr bwMode="auto">
          <a:xfrm>
            <a:off x="3708400" y="2565400"/>
            <a:ext cx="51117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fontAlgn="base">
              <a:lnSpc>
                <a:spcPct val="120000"/>
              </a:lnSpc>
              <a:spcBef>
                <a:spcPct val="20000"/>
              </a:spcBef>
              <a:spcAft>
                <a:spcPct val="500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s-ES" sz="1600" smtClean="0">
                <a:solidFill>
                  <a:srgbClr val="FFFFFF"/>
                </a:solidFill>
                <a:latin typeface="Arial" charset="0"/>
              </a:rPr>
              <a:t>“Es el Doc. autorizado, con las solemnidades legales, por Notario competente a requerimiento de parte, e incluido en el protocolo y que contiene, revela o exterioriza un hecho, acto o negocio jurídico, para su prueba, eficacia o constitución, así como las copias o reproducciones notariales de él”.</a:t>
            </a:r>
            <a:endParaRPr lang="es-MX" sz="16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2240" name="Rectangle 16"/>
          <p:cNvSpPr>
            <a:spLocks noChangeArrowheads="1"/>
          </p:cNvSpPr>
          <p:nvPr/>
        </p:nvSpPr>
        <p:spPr bwMode="auto">
          <a:xfrm>
            <a:off x="323850" y="4686301"/>
            <a:ext cx="3168650" cy="685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RelaxedModerately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600" b="1" dirty="0">
                <a:solidFill>
                  <a:srgbClr val="000514"/>
                </a:solidFill>
                <a:latin typeface="Arial" charset="0"/>
              </a:rPr>
              <a:t>LA LEGISLACIÓN ESPAÑOLA</a:t>
            </a:r>
            <a:r>
              <a:rPr lang="es-ES" sz="1600" dirty="0">
                <a:solidFill>
                  <a:srgbClr val="FFFFFF"/>
                </a:solidFill>
                <a:latin typeface="Arial" charset="0"/>
              </a:rPr>
              <a:t> </a:t>
            </a:r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3649663" y="4686300"/>
            <a:ext cx="526415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fontAlgn="base">
              <a:lnSpc>
                <a:spcPct val="120000"/>
              </a:lnSpc>
              <a:spcBef>
                <a:spcPct val="20000"/>
              </a:spcBef>
              <a:spcAft>
                <a:spcPct val="500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s-ES" sz="1600" dirty="0" smtClean="0">
                <a:solidFill>
                  <a:srgbClr val="FFFFFF"/>
                </a:solidFill>
                <a:latin typeface="Arial" charset="0"/>
              </a:rPr>
              <a:t>En su </a:t>
            </a:r>
            <a:r>
              <a:rPr lang="es-ES" sz="1600" dirty="0" err="1" smtClean="0">
                <a:solidFill>
                  <a:srgbClr val="FFFFFF"/>
                </a:solidFill>
                <a:latin typeface="Arial" charset="0"/>
              </a:rPr>
              <a:t>Regl</a:t>
            </a:r>
            <a:r>
              <a:rPr lang="es-ES" sz="1600" dirty="0" smtClean="0">
                <a:solidFill>
                  <a:srgbClr val="FFFFFF"/>
                </a:solidFill>
                <a:latin typeface="Arial" charset="0"/>
              </a:rPr>
              <a:t>. de la Ley del Notariado: reconoce como contenido de las escrituras públicas “las declaraciones de voluntad, los actos jurídicos que impliquen prestación de consentimiento y los contratos de todas clases”.</a:t>
            </a:r>
            <a:endParaRPr lang="es-MX" sz="1600" dirty="0" smtClean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49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 Imagen" descr="fond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5776"/>
            <a:ext cx="9144000" cy="71437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5" name="4 Flecha izquierda">
            <a:hlinkClick r:id="rId3" action="ppaction://hlinksldjump" highlightClick="1">
              <a:snd r:embed="rId4" name="arrow.wav"/>
            </a:hlinkClick>
          </p:cNvPr>
          <p:cNvSpPr/>
          <p:nvPr/>
        </p:nvSpPr>
        <p:spPr>
          <a:xfrm>
            <a:off x="214282" y="428604"/>
            <a:ext cx="1000132" cy="642942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MENU</a:t>
            </a:r>
            <a:endParaRPr lang="es-BO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2857488" y="357166"/>
            <a:ext cx="3143272" cy="107157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DIRECCIÓN NACIONAL DEL NOTARIADO</a:t>
            </a:r>
            <a:endParaRPr lang="es-BO" b="1" dirty="0">
              <a:solidFill>
                <a:schemeClr val="tx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214414" y="1785926"/>
            <a:ext cx="635798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2000" dirty="0" smtClean="0"/>
              <a:t>ente descentralizado, encargado de organizar el ejercicio del servicio notarial, bajo tuición del Ministerio de Justicia. </a:t>
            </a:r>
            <a:r>
              <a:rPr lang="es-BO" dirty="0" smtClean="0"/>
              <a:t/>
            </a:r>
            <a:br>
              <a:rPr lang="es-BO" dirty="0" smtClean="0"/>
            </a:br>
            <a:endParaRPr lang="es-BO" dirty="0"/>
          </a:p>
        </p:txBody>
      </p:sp>
      <p:sp>
        <p:nvSpPr>
          <p:cNvPr id="9" name="8 CuadroTexto"/>
          <p:cNvSpPr txBox="1"/>
          <p:nvPr/>
        </p:nvSpPr>
        <p:spPr>
          <a:xfrm>
            <a:off x="857224" y="2857496"/>
            <a:ext cx="79296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dirty="0" smtClean="0"/>
              <a:t/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endParaRPr lang="es-BO" dirty="0"/>
          </a:p>
        </p:txBody>
      </p:sp>
      <p:sp>
        <p:nvSpPr>
          <p:cNvPr id="10" name="9 Forma libre"/>
          <p:cNvSpPr/>
          <p:nvPr/>
        </p:nvSpPr>
        <p:spPr>
          <a:xfrm rot="5560507">
            <a:off x="3895457" y="-859847"/>
            <a:ext cx="886860" cy="6929486"/>
          </a:xfrm>
          <a:custGeom>
            <a:avLst/>
            <a:gdLst>
              <a:gd name="connsiteX0" fmla="*/ 0 w 886859"/>
              <a:gd name="connsiteY0" fmla="*/ 179942 h 3975253"/>
              <a:gd name="connsiteX1" fmla="*/ 583894 w 886859"/>
              <a:gd name="connsiteY1" fmla="*/ 257060 h 3975253"/>
              <a:gd name="connsiteX2" fmla="*/ 661012 w 886859"/>
              <a:gd name="connsiteY2" fmla="*/ 1722304 h 3975253"/>
              <a:gd name="connsiteX3" fmla="*/ 859316 w 886859"/>
              <a:gd name="connsiteY3" fmla="*/ 1909590 h 3975253"/>
              <a:gd name="connsiteX4" fmla="*/ 738130 w 886859"/>
              <a:gd name="connsiteY4" fmla="*/ 1997725 h 3975253"/>
              <a:gd name="connsiteX5" fmla="*/ 804232 w 886859"/>
              <a:gd name="connsiteY5" fmla="*/ 3661272 h 3975253"/>
              <a:gd name="connsiteX6" fmla="*/ 242371 w 886859"/>
              <a:gd name="connsiteY6" fmla="*/ 3881610 h 3975253"/>
              <a:gd name="connsiteX7" fmla="*/ 264405 w 886859"/>
              <a:gd name="connsiteY7" fmla="*/ 3881610 h 3975253"/>
              <a:gd name="connsiteX8" fmla="*/ 275422 w 886859"/>
              <a:gd name="connsiteY8" fmla="*/ 3870593 h 3975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6859" h="3975253">
                <a:moveTo>
                  <a:pt x="0" y="179942"/>
                </a:moveTo>
                <a:cubicBezTo>
                  <a:pt x="236862" y="89971"/>
                  <a:pt x="473725" y="0"/>
                  <a:pt x="583894" y="257060"/>
                </a:cubicBezTo>
                <a:cubicBezTo>
                  <a:pt x="694063" y="514120"/>
                  <a:pt x="615108" y="1446882"/>
                  <a:pt x="661012" y="1722304"/>
                </a:cubicBezTo>
                <a:cubicBezTo>
                  <a:pt x="706916" y="1997726"/>
                  <a:pt x="846463" y="1863687"/>
                  <a:pt x="859316" y="1909590"/>
                </a:cubicBezTo>
                <a:cubicBezTo>
                  <a:pt x="872169" y="1955493"/>
                  <a:pt x="747311" y="1705778"/>
                  <a:pt x="738130" y="1997725"/>
                </a:cubicBezTo>
                <a:cubicBezTo>
                  <a:pt x="728949" y="2289672"/>
                  <a:pt x="886859" y="3347291"/>
                  <a:pt x="804232" y="3661272"/>
                </a:cubicBezTo>
                <a:cubicBezTo>
                  <a:pt x="721606" y="3975253"/>
                  <a:pt x="332342" y="3844887"/>
                  <a:pt x="242371" y="3881610"/>
                </a:cubicBezTo>
                <a:cubicBezTo>
                  <a:pt x="152400" y="3918333"/>
                  <a:pt x="258897" y="3883446"/>
                  <a:pt x="264405" y="3881610"/>
                </a:cubicBezTo>
                <a:cubicBezTo>
                  <a:pt x="269913" y="3879774"/>
                  <a:pt x="272667" y="3875183"/>
                  <a:pt x="275422" y="3870593"/>
                </a:cubicBezTo>
              </a:path>
            </a:pathLst>
          </a:custGeom>
          <a:ln w="38100">
            <a:solidFill>
              <a:srgbClr val="FFFF00"/>
            </a:solidFill>
          </a:ln>
          <a:effectLst>
            <a:outerShdw blurRad="50800" dist="38100" dir="8100000" algn="tr" rotWithShape="0">
              <a:prstClr val="black">
                <a:alpha val="7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11" name="10 Elipse"/>
          <p:cNvSpPr/>
          <p:nvPr/>
        </p:nvSpPr>
        <p:spPr>
          <a:xfrm>
            <a:off x="214282" y="3286124"/>
            <a:ext cx="2500330" cy="221457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Below"/>
            <a:lightRig rig="threePt" dir="t"/>
          </a:scene3d>
          <a:sp3d>
            <a:bevelT w="139700" prst="cross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dirty="0" smtClean="0">
                <a:solidFill>
                  <a:schemeClr val="tx1"/>
                </a:solidFill>
              </a:rPr>
              <a:t>1. En la carrera notarial:</a:t>
            </a:r>
            <a:endParaRPr lang="es-BO" dirty="0">
              <a:solidFill>
                <a:schemeClr val="tx1"/>
              </a:solidFill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3000364" y="3143248"/>
            <a:ext cx="2500330" cy="221457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Below"/>
            <a:lightRig rig="threePt" dir="t"/>
          </a:scene3d>
          <a:sp3d>
            <a:bevelT w="139700" prst="cross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dirty="0" smtClean="0">
                <a:solidFill>
                  <a:schemeClr val="tx1"/>
                </a:solidFill>
              </a:rPr>
              <a:t>2. En materia disciplinaria:</a:t>
            </a:r>
            <a:endParaRPr lang="es-BO" dirty="0">
              <a:solidFill>
                <a:schemeClr val="tx1"/>
              </a:solidFill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5929322" y="3071810"/>
            <a:ext cx="2500330" cy="221457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Below"/>
            <a:lightRig rig="threePt" dir="t"/>
          </a:scene3d>
          <a:sp3d>
            <a:bevelT w="139700" prst="cross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dirty="0" smtClean="0">
                <a:solidFill>
                  <a:schemeClr val="tx1"/>
                </a:solidFill>
              </a:rPr>
              <a:t>3. En materia administrativa:</a:t>
            </a:r>
            <a:endParaRPr lang="es-BO" dirty="0">
              <a:solidFill>
                <a:schemeClr val="tx1"/>
              </a:solidFill>
            </a:endParaRPr>
          </a:p>
        </p:txBody>
      </p:sp>
      <p:sp>
        <p:nvSpPr>
          <p:cNvPr id="14" name="13 Flecha derecha">
            <a:hlinkClick r:id="" action="ppaction://hlinkshowjump?jump=nextslide" highlightClick="1">
              <a:snd r:embed="rId5" name="camera.wav"/>
            </a:hlinkClick>
          </p:cNvPr>
          <p:cNvSpPr/>
          <p:nvPr/>
        </p:nvSpPr>
        <p:spPr>
          <a:xfrm>
            <a:off x="7215206" y="5572140"/>
            <a:ext cx="1285884" cy="714380"/>
          </a:xfrm>
          <a:prstGeom prst="rightArrow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Siguiente</a:t>
            </a:r>
            <a:endParaRPr lang="es-B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1484313"/>
            <a:ext cx="5757862" cy="684212"/>
          </a:xfrm>
        </p:spPr>
        <p:txBody>
          <a:bodyPr/>
          <a:lstStyle/>
          <a:p>
            <a:pPr algn="l" eaLnBrk="1" hangingPunct="1">
              <a:defRPr/>
            </a:pPr>
            <a:r>
              <a:rPr lang="es-MX" sz="2000" dirty="0" smtClean="0">
                <a:solidFill>
                  <a:srgbClr val="FFCC00"/>
                </a:solidFill>
                <a:latin typeface="Arial" charset="0"/>
              </a:rPr>
              <a:t>LAS  ESCRITURAS.-</a:t>
            </a:r>
            <a:r>
              <a:rPr lang="es-MX" sz="5400" dirty="0" smtClean="0"/>
              <a:t> </a:t>
            </a:r>
            <a:endParaRPr lang="es-ES" sz="5400" dirty="0" smtClean="0"/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1835150" y="333375"/>
            <a:ext cx="54006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16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DOCUMENTOS </a:t>
            </a:r>
            <a:r>
              <a:rPr lang="es-MX" sz="16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PROTOCOLARES</a:t>
            </a:r>
            <a:endParaRPr lang="es-ES" sz="16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59396" name="Picture 4" descr="notar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333375"/>
            <a:ext cx="1841500" cy="1816100"/>
          </a:xfrm>
          <a:prstGeom prst="rect">
            <a:avLst/>
          </a:prstGeom>
          <a:solidFill>
            <a:schemeClr val="accent1"/>
          </a:solidFill>
          <a:effectLst>
            <a:outerShdw dist="68392" dir="1308085" algn="ctr" rotWithShape="0">
              <a:schemeClr val="bg2"/>
            </a:outerShdw>
          </a:effectLst>
        </p:spPr>
      </p:pic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395288" y="2708275"/>
            <a:ext cx="3095625" cy="5032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600" b="1" dirty="0">
                <a:solidFill>
                  <a:srgbClr val="000514"/>
                </a:solidFill>
                <a:latin typeface="Arial" charset="0"/>
              </a:rPr>
              <a:t>PEREZ FERNANDEZ</a:t>
            </a:r>
            <a:endParaRPr lang="es-ES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3708400" y="2565400"/>
            <a:ext cx="51117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fontAlgn="base">
              <a:lnSpc>
                <a:spcPct val="120000"/>
              </a:lnSpc>
              <a:spcBef>
                <a:spcPct val="20000"/>
              </a:spcBef>
              <a:spcAft>
                <a:spcPct val="500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s-ES" sz="1600" smtClean="0">
                <a:solidFill>
                  <a:srgbClr val="FFFFFF"/>
                </a:solidFill>
                <a:latin typeface="Arial" charset="0"/>
              </a:rPr>
              <a:t>“Es el documento original asentado en el protocolo por medio del cual se hace constar un acto jurídico, que lleva la firma y sello del Notario”.</a:t>
            </a:r>
            <a:endParaRPr lang="es-MX" sz="16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1042988" y="4437063"/>
            <a:ext cx="7294562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fontAlgn="base">
              <a:lnSpc>
                <a:spcPct val="120000"/>
              </a:lnSpc>
              <a:spcBef>
                <a:spcPct val="20000"/>
              </a:spcBef>
              <a:spcAft>
                <a:spcPct val="500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s-ES" sz="1600" smtClean="0">
                <a:solidFill>
                  <a:srgbClr val="FFFFFF"/>
                </a:solidFill>
                <a:latin typeface="Arial" charset="0"/>
              </a:rPr>
              <a:t>La función de la escritura pública, certificada por el Notario, es crear o recoger formalmente un negocio jurídico o expresar una declaración de voluntad, capaz de crear, modificar o extinguir derechos subjetivos de las partes interesadas.</a:t>
            </a:r>
            <a:endParaRPr lang="es-MX" sz="1600" smtClean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17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1835150" y="333375"/>
            <a:ext cx="54006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16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DOCUMENTOS </a:t>
            </a:r>
            <a:r>
              <a:rPr lang="es-MX" sz="16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PROTOCOLARES</a:t>
            </a:r>
            <a:endParaRPr lang="es-ES" sz="16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59396" name="Picture 4" descr="notar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333375"/>
            <a:ext cx="1841500" cy="1816100"/>
          </a:xfrm>
          <a:prstGeom prst="rect">
            <a:avLst/>
          </a:prstGeom>
          <a:solidFill>
            <a:schemeClr val="accent1"/>
          </a:solidFill>
          <a:effectLst>
            <a:outerShdw dist="68392" dir="1308085" algn="ctr" rotWithShape="0">
              <a:schemeClr val="bg2"/>
            </a:outerShdw>
          </a:effectLst>
        </p:spPr>
      </p:pic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1057796" y="1844824"/>
            <a:ext cx="7294562" cy="3385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ts val="2400"/>
              </a:lnSpc>
            </a:pPr>
            <a:r>
              <a:rPr lang="es-BO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(LNP)</a:t>
            </a:r>
            <a:r>
              <a:rPr lang="es-BO" dirty="0">
                <a:latin typeface="Arial" pitchFamily="34" charset="0"/>
                <a:cs typeface="Arial" pitchFamily="34" charset="0"/>
              </a:rPr>
              <a:t> </a:t>
            </a:r>
            <a:endParaRPr lang="es-BO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400"/>
              </a:lnSpc>
            </a:pPr>
            <a:endParaRPr lang="es-BO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400"/>
              </a:lnSpc>
            </a:pPr>
            <a:r>
              <a:rPr lang="es-BO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ARTÍCULO </a:t>
            </a:r>
            <a:r>
              <a:rPr lang="es-BO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52. </a:t>
            </a:r>
            <a:r>
              <a:rPr lang="es-BO" dirty="0">
                <a:latin typeface="Arial" pitchFamily="34" charset="0"/>
                <a:cs typeface="Arial" pitchFamily="34" charset="0"/>
              </a:rPr>
              <a:t>(DOCUMENTO MATRIZ O ESCRITURA PÚBLICA).- </a:t>
            </a:r>
            <a:endParaRPr lang="es-BO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400"/>
              </a:lnSpc>
            </a:pPr>
            <a:endParaRPr lang="es-BO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2400"/>
              </a:lnSpc>
            </a:pPr>
            <a:r>
              <a:rPr lang="es-BO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s-BO" dirty="0">
                <a:latin typeface="Arial" pitchFamily="34" charset="0"/>
                <a:cs typeface="Arial" pitchFamily="34" charset="0"/>
              </a:rPr>
              <a:t>. La escritura pública es el documento matriz notarial incorporado al protocolo, referente a actos y contratos establecidos en la Ley, el cual refleja la creación, modificación o extinción de derechos u obligaciones existentes. </a:t>
            </a:r>
            <a:endParaRPr lang="es-BO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2400"/>
              </a:lnSpc>
            </a:pPr>
            <a:endParaRPr lang="es-BO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2400"/>
              </a:lnSpc>
            </a:pPr>
            <a:r>
              <a:rPr lang="es-BO" dirty="0" smtClean="0">
                <a:latin typeface="Arial" pitchFamily="34" charset="0"/>
                <a:cs typeface="Arial" pitchFamily="34" charset="0"/>
              </a:rPr>
              <a:t>II</a:t>
            </a:r>
            <a:r>
              <a:rPr lang="es-BO" dirty="0">
                <a:latin typeface="Arial" pitchFamily="34" charset="0"/>
                <a:cs typeface="Arial" pitchFamily="34" charset="0"/>
              </a:rPr>
              <a:t>. Las escrituras públicas antes de ser autorizadas serán leídas íntegramente a las o los interesados o por otros medios que garanticen su pleno conocimiento de acuerdo a reglamentación</a:t>
            </a:r>
            <a:r>
              <a:rPr lang="es-BO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65720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1484313"/>
            <a:ext cx="5757862" cy="684212"/>
          </a:xfrm>
        </p:spPr>
        <p:txBody>
          <a:bodyPr/>
          <a:lstStyle/>
          <a:p>
            <a:pPr algn="l" eaLnBrk="1" hangingPunct="1">
              <a:defRPr/>
            </a:pPr>
            <a:r>
              <a:rPr lang="es-MX" sz="2000" dirty="0" smtClean="0">
                <a:solidFill>
                  <a:srgbClr val="FFCC00"/>
                </a:solidFill>
                <a:latin typeface="Arial" charset="0"/>
              </a:rPr>
              <a:t>SUS PARTES.-</a:t>
            </a:r>
            <a:r>
              <a:rPr lang="es-MX" sz="5400" dirty="0" smtClean="0"/>
              <a:t> </a:t>
            </a:r>
            <a:endParaRPr lang="es-ES" sz="5400" dirty="0" smtClean="0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1835150" y="333375"/>
            <a:ext cx="54006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16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DOCUMENTOS </a:t>
            </a:r>
            <a:r>
              <a:rPr lang="es-MX" sz="16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PROTOCOLARES</a:t>
            </a:r>
            <a:endParaRPr lang="es-ES" sz="16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60420" name="Picture 4" descr="notar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333375"/>
            <a:ext cx="1841500" cy="1816100"/>
          </a:xfrm>
          <a:prstGeom prst="rect">
            <a:avLst/>
          </a:prstGeom>
          <a:solidFill>
            <a:schemeClr val="accent1"/>
          </a:solidFill>
          <a:effectLst>
            <a:outerShdw dist="68392" dir="1308085" algn="ctr" rotWithShape="0">
              <a:schemeClr val="bg2"/>
            </a:outerShdw>
          </a:effectLst>
        </p:spPr>
      </p:pic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3995738" y="2276475"/>
            <a:ext cx="3455987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 fontAlgn="base">
              <a:lnSpc>
                <a:spcPct val="250000"/>
              </a:lnSpc>
              <a:spcBef>
                <a:spcPct val="20000"/>
              </a:spcBef>
              <a:spcAft>
                <a:spcPct val="5000"/>
              </a:spcAft>
              <a:buClr>
                <a:srgbClr val="FFCC00"/>
              </a:buClr>
              <a:buSzPct val="70000"/>
              <a:buFont typeface="Wingdings" pitchFamily="2" charset="2"/>
              <a:buNone/>
              <a:defRPr/>
            </a:pPr>
            <a:r>
              <a:rPr lang="es-ES" sz="16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1.- Encabezamiento o apertura</a:t>
            </a:r>
          </a:p>
          <a:p>
            <a:pPr algn="just" fontAlgn="base">
              <a:lnSpc>
                <a:spcPct val="250000"/>
              </a:lnSpc>
              <a:spcBef>
                <a:spcPct val="20000"/>
              </a:spcBef>
              <a:spcAft>
                <a:spcPct val="5000"/>
              </a:spcAft>
              <a:buClr>
                <a:srgbClr val="FFCC00"/>
              </a:buClr>
              <a:buSzPct val="70000"/>
              <a:buFont typeface="Wingdings" pitchFamily="2" charset="2"/>
              <a:buNone/>
              <a:defRPr/>
            </a:pPr>
            <a:r>
              <a:rPr lang="es-ES" sz="16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2.- Enunciación</a:t>
            </a:r>
          </a:p>
          <a:p>
            <a:pPr algn="just" fontAlgn="base">
              <a:lnSpc>
                <a:spcPct val="250000"/>
              </a:lnSpc>
              <a:spcBef>
                <a:spcPct val="20000"/>
              </a:spcBef>
              <a:spcAft>
                <a:spcPct val="5000"/>
              </a:spcAft>
              <a:buClr>
                <a:srgbClr val="FFCC00"/>
              </a:buClr>
              <a:buSzPct val="70000"/>
              <a:buFont typeface="Wingdings" pitchFamily="2" charset="2"/>
              <a:buNone/>
              <a:defRPr/>
            </a:pPr>
            <a:r>
              <a:rPr lang="es-ES" sz="16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3.- Exposición</a:t>
            </a:r>
          </a:p>
          <a:p>
            <a:pPr algn="just" fontAlgn="base">
              <a:lnSpc>
                <a:spcPct val="250000"/>
              </a:lnSpc>
              <a:spcBef>
                <a:spcPct val="20000"/>
              </a:spcBef>
              <a:spcAft>
                <a:spcPct val="5000"/>
              </a:spcAft>
              <a:buClr>
                <a:srgbClr val="FFCC00"/>
              </a:buClr>
              <a:buSzPct val="70000"/>
              <a:buFont typeface="Wingdings" pitchFamily="2" charset="2"/>
              <a:buNone/>
              <a:defRPr/>
            </a:pPr>
            <a:r>
              <a:rPr lang="es-ES" sz="16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4.- Relación y </a:t>
            </a:r>
          </a:p>
          <a:p>
            <a:pPr algn="just" fontAlgn="base">
              <a:lnSpc>
                <a:spcPct val="250000"/>
              </a:lnSpc>
              <a:spcBef>
                <a:spcPct val="20000"/>
              </a:spcBef>
              <a:spcAft>
                <a:spcPct val="5000"/>
              </a:spcAft>
              <a:buClr>
                <a:srgbClr val="FFCC00"/>
              </a:buClr>
              <a:buSzPct val="70000"/>
              <a:buFont typeface="Wingdings" pitchFamily="2" charset="2"/>
              <a:buNone/>
              <a:defRPr/>
            </a:pPr>
            <a:r>
              <a:rPr lang="es-ES" sz="16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5.- Cierre </a:t>
            </a:r>
            <a:endParaRPr lang="es-MX" sz="16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0424" name="Oval 8"/>
          <p:cNvSpPr>
            <a:spLocks noChangeArrowheads="1"/>
          </p:cNvSpPr>
          <p:nvPr/>
        </p:nvSpPr>
        <p:spPr bwMode="auto">
          <a:xfrm>
            <a:off x="395288" y="2997200"/>
            <a:ext cx="2447925" cy="1655763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bg2"/>
            </a:solidFill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  <a:reflection blurRad="6350" stA="50000" endA="300" endPos="55000" dir="5400000" sy="-100000" algn="bl" rotWithShape="0"/>
          </a:effectLst>
          <a:scene3d>
            <a:camera prst="perspectiveContrastingRightFacing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600" b="1" dirty="0" smtClean="0">
                <a:solidFill>
                  <a:srgbClr val="000514"/>
                </a:solidFill>
                <a:latin typeface="Arial" charset="0"/>
              </a:rPr>
              <a:t>A.  </a:t>
            </a:r>
            <a:r>
              <a:rPr lang="es-ES" sz="1600" b="1" dirty="0">
                <a:solidFill>
                  <a:srgbClr val="000514"/>
                </a:solidFill>
                <a:latin typeface="Arial" charset="0"/>
              </a:rPr>
              <a:t>NERI</a:t>
            </a:r>
          </a:p>
        </p:txBody>
      </p:sp>
      <p:sp>
        <p:nvSpPr>
          <p:cNvPr id="9" name="8 Forma libre"/>
          <p:cNvSpPr/>
          <p:nvPr/>
        </p:nvSpPr>
        <p:spPr bwMode="auto">
          <a:xfrm rot="5400000">
            <a:off x="1283004" y="3711904"/>
            <a:ext cx="4202858" cy="946373"/>
          </a:xfrm>
          <a:custGeom>
            <a:avLst/>
            <a:gdLst>
              <a:gd name="connsiteX0" fmla="*/ 199623 w 5306095"/>
              <a:gd name="connsiteY0" fmla="*/ 0 h 594575"/>
              <a:gd name="connsiteX1" fmla="*/ 315532 w 5306095"/>
              <a:gd name="connsiteY1" fmla="*/ 450760 h 594575"/>
              <a:gd name="connsiteX2" fmla="*/ 2092817 w 5306095"/>
              <a:gd name="connsiteY2" fmla="*/ 360608 h 594575"/>
              <a:gd name="connsiteX3" fmla="*/ 2401910 w 5306095"/>
              <a:gd name="connsiteY3" fmla="*/ 592428 h 594575"/>
              <a:gd name="connsiteX4" fmla="*/ 2569335 w 5306095"/>
              <a:gd name="connsiteY4" fmla="*/ 347729 h 594575"/>
              <a:gd name="connsiteX5" fmla="*/ 4887532 w 5306095"/>
              <a:gd name="connsiteY5" fmla="*/ 437881 h 594575"/>
              <a:gd name="connsiteX6" fmla="*/ 5080716 w 5306095"/>
              <a:gd name="connsiteY6" fmla="*/ 25757 h 594575"/>
              <a:gd name="connsiteX7" fmla="*/ 5080716 w 5306095"/>
              <a:gd name="connsiteY7" fmla="*/ 25757 h 594575"/>
              <a:gd name="connsiteX8" fmla="*/ 5067837 w 5306095"/>
              <a:gd name="connsiteY8" fmla="*/ 25757 h 59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06095" h="594575">
                <a:moveTo>
                  <a:pt x="199623" y="0"/>
                </a:moveTo>
                <a:cubicBezTo>
                  <a:pt x="99811" y="195329"/>
                  <a:pt x="0" y="390659"/>
                  <a:pt x="315532" y="450760"/>
                </a:cubicBezTo>
                <a:cubicBezTo>
                  <a:pt x="631064" y="510861"/>
                  <a:pt x="1745087" y="336997"/>
                  <a:pt x="2092817" y="360608"/>
                </a:cubicBezTo>
                <a:cubicBezTo>
                  <a:pt x="2440547" y="384219"/>
                  <a:pt x="2322490" y="594575"/>
                  <a:pt x="2401910" y="592428"/>
                </a:cubicBezTo>
                <a:cubicBezTo>
                  <a:pt x="2481330" y="590282"/>
                  <a:pt x="2155065" y="373487"/>
                  <a:pt x="2569335" y="347729"/>
                </a:cubicBezTo>
                <a:cubicBezTo>
                  <a:pt x="2983605" y="321971"/>
                  <a:pt x="4468969" y="491543"/>
                  <a:pt x="4887532" y="437881"/>
                </a:cubicBezTo>
                <a:cubicBezTo>
                  <a:pt x="5306095" y="384219"/>
                  <a:pt x="5080716" y="25757"/>
                  <a:pt x="5080716" y="25757"/>
                </a:cubicBezTo>
                <a:lnTo>
                  <a:pt x="5080716" y="25757"/>
                </a:lnTo>
                <a:lnTo>
                  <a:pt x="5067837" y="25757"/>
                </a:lnTo>
              </a:path>
            </a:pathLst>
          </a:cu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60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693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67055" y="1331914"/>
            <a:ext cx="5757862" cy="684212"/>
          </a:xfrm>
        </p:spPr>
        <p:txBody>
          <a:bodyPr/>
          <a:lstStyle/>
          <a:p>
            <a:pPr algn="l" eaLnBrk="1" hangingPunct="1">
              <a:defRPr/>
            </a:pPr>
            <a:r>
              <a:rPr lang="es-MX" sz="2000" dirty="0" smtClean="0">
                <a:solidFill>
                  <a:srgbClr val="FFCC00"/>
                </a:solidFill>
                <a:latin typeface="Arial" charset="0"/>
              </a:rPr>
              <a:t>SUS PARTES.-</a:t>
            </a:r>
            <a:r>
              <a:rPr lang="es-MX" sz="5400" dirty="0" smtClean="0"/>
              <a:t> </a:t>
            </a:r>
            <a:endParaRPr lang="es-ES" sz="5400" dirty="0" smtClean="0"/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1835150" y="333375"/>
            <a:ext cx="54006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0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DOCUMENTOS </a:t>
            </a:r>
            <a:r>
              <a:rPr lang="es-MX" sz="20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PROTOCOLARES</a:t>
            </a:r>
            <a:endParaRPr lang="es-ES" sz="20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61444" name="Picture 4" descr="notar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333375"/>
            <a:ext cx="1841500" cy="1816100"/>
          </a:xfrm>
          <a:prstGeom prst="rect">
            <a:avLst/>
          </a:prstGeom>
          <a:solidFill>
            <a:schemeClr val="accent1"/>
          </a:solidFill>
          <a:effectLst>
            <a:outerShdw dist="68392" dir="1308085" algn="ctr" rotWithShape="0">
              <a:schemeClr val="bg2"/>
            </a:outerShdw>
          </a:effectLst>
        </p:spPr>
      </p:pic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4145106" y="1763714"/>
            <a:ext cx="34559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 fontAlgn="base">
              <a:lnSpc>
                <a:spcPct val="120000"/>
              </a:lnSpc>
              <a:spcBef>
                <a:spcPct val="20000"/>
              </a:spcBef>
              <a:spcAft>
                <a:spcPct val="5000"/>
              </a:spcAft>
              <a:buClr>
                <a:srgbClr val="FFCC00"/>
              </a:buClr>
              <a:buSzPct val="70000"/>
              <a:buFont typeface="Wingdings" pitchFamily="2" charset="2"/>
              <a:buNone/>
              <a:defRPr/>
            </a:pPr>
            <a:r>
              <a:rPr lang="es-ES" sz="16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1).- Encabezamiento</a:t>
            </a:r>
          </a:p>
          <a:p>
            <a:pPr algn="just" fontAlgn="base">
              <a:lnSpc>
                <a:spcPct val="120000"/>
              </a:lnSpc>
              <a:spcBef>
                <a:spcPct val="20000"/>
              </a:spcBef>
              <a:spcAft>
                <a:spcPct val="5000"/>
              </a:spcAft>
              <a:buClr>
                <a:srgbClr val="FFCC00"/>
              </a:buClr>
              <a:buSzPct val="70000"/>
              <a:buFont typeface="Wingdings" pitchFamily="2" charset="2"/>
              <a:buNone/>
              <a:defRPr/>
            </a:pPr>
            <a:r>
              <a:rPr lang="es-ES" sz="16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2).- Cuerpo y fondo</a:t>
            </a:r>
          </a:p>
          <a:p>
            <a:pPr algn="just" fontAlgn="base">
              <a:lnSpc>
                <a:spcPct val="120000"/>
              </a:lnSpc>
              <a:spcBef>
                <a:spcPct val="20000"/>
              </a:spcBef>
              <a:spcAft>
                <a:spcPct val="5000"/>
              </a:spcAft>
              <a:buClr>
                <a:srgbClr val="FFCC00"/>
              </a:buClr>
              <a:buSzPct val="70000"/>
              <a:buFont typeface="Wingdings" pitchFamily="2" charset="2"/>
              <a:buNone/>
              <a:defRPr/>
            </a:pPr>
            <a:r>
              <a:rPr lang="es-ES" sz="16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3).- Pie o conclusión.</a:t>
            </a:r>
            <a:endParaRPr lang="es-MX" sz="1600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1446" name="Oval 6"/>
          <p:cNvSpPr>
            <a:spLocks noChangeArrowheads="1"/>
          </p:cNvSpPr>
          <p:nvPr/>
        </p:nvSpPr>
        <p:spPr bwMode="auto">
          <a:xfrm>
            <a:off x="1205056" y="2124076"/>
            <a:ext cx="2447925" cy="9366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bg2"/>
            </a:solidFill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  <a:reflection blurRad="6350" stA="50000" endA="300" endPos="55000" dir="5400000" sy="-100000" algn="bl" rotWithShape="0"/>
          </a:effectLst>
          <a:scene3d>
            <a:camera prst="isometricOffAxis1Righ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600" b="1" dirty="0">
                <a:solidFill>
                  <a:srgbClr val="000514"/>
                </a:solidFill>
                <a:latin typeface="Arial" charset="0"/>
              </a:rPr>
              <a:t>De manera General:</a:t>
            </a:r>
          </a:p>
        </p:txBody>
      </p:sp>
      <p:sp>
        <p:nvSpPr>
          <p:cNvPr id="61447" name="Oval 7"/>
          <p:cNvSpPr>
            <a:spLocks noChangeArrowheads="1"/>
          </p:cNvSpPr>
          <p:nvPr/>
        </p:nvSpPr>
        <p:spPr bwMode="auto">
          <a:xfrm>
            <a:off x="1265381" y="3563939"/>
            <a:ext cx="2447925" cy="9366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bg2"/>
            </a:solidFill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  <a:reflection blurRad="6350" stA="50000" endA="300" endPos="55000" dir="5400000" sy="-100000" algn="bl" rotWithShape="0"/>
          </a:effectLst>
          <a:scene3d>
            <a:camera prst="isometricOffAxis1Righ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600" b="1">
                <a:solidFill>
                  <a:srgbClr val="000514"/>
                </a:solidFill>
                <a:latin typeface="Arial" charset="0"/>
              </a:rPr>
              <a:t>Según Doctrina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600" b="1">
                <a:solidFill>
                  <a:srgbClr val="000514"/>
                </a:solidFill>
                <a:latin typeface="Arial" charset="0"/>
              </a:rPr>
              <a:t>Española:</a:t>
            </a:r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4119805" y="3205164"/>
            <a:ext cx="345598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 fontAlgn="base">
              <a:lnSpc>
                <a:spcPct val="85000"/>
              </a:lnSpc>
              <a:spcBef>
                <a:spcPct val="20000"/>
              </a:spcBef>
              <a:spcAft>
                <a:spcPct val="5000"/>
              </a:spcAft>
              <a:buClr>
                <a:srgbClr val="FFCC00"/>
              </a:buClr>
              <a:buSzPct val="70000"/>
              <a:buFont typeface="Wingdings" pitchFamily="2" charset="2"/>
              <a:buNone/>
              <a:defRPr/>
            </a:pPr>
            <a:r>
              <a:rPr lang="es-ES" sz="16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1).- Comparecencia y capacidad.</a:t>
            </a:r>
          </a:p>
          <a:p>
            <a:pPr algn="just" fontAlgn="base">
              <a:lnSpc>
                <a:spcPct val="85000"/>
              </a:lnSpc>
              <a:spcBef>
                <a:spcPct val="20000"/>
              </a:spcBef>
              <a:spcAft>
                <a:spcPct val="5000"/>
              </a:spcAft>
              <a:buClr>
                <a:srgbClr val="FFCC00"/>
              </a:buClr>
              <a:buSzPct val="70000"/>
              <a:buFont typeface="Wingdings" pitchFamily="2" charset="2"/>
              <a:buNone/>
              <a:defRPr/>
            </a:pPr>
            <a:r>
              <a:rPr lang="es-ES" sz="16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2).- Exposición.</a:t>
            </a:r>
          </a:p>
          <a:p>
            <a:pPr algn="just" fontAlgn="base">
              <a:lnSpc>
                <a:spcPct val="85000"/>
              </a:lnSpc>
              <a:spcBef>
                <a:spcPct val="20000"/>
              </a:spcBef>
              <a:spcAft>
                <a:spcPct val="5000"/>
              </a:spcAft>
              <a:buClr>
                <a:srgbClr val="FFCC00"/>
              </a:buClr>
              <a:buSzPct val="70000"/>
              <a:buFont typeface="Wingdings" pitchFamily="2" charset="2"/>
              <a:buNone/>
              <a:defRPr/>
            </a:pPr>
            <a:r>
              <a:rPr lang="es-ES" sz="16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3).- Estipulación.</a:t>
            </a:r>
          </a:p>
          <a:p>
            <a:pPr algn="just" fontAlgn="base">
              <a:lnSpc>
                <a:spcPct val="85000"/>
              </a:lnSpc>
              <a:spcBef>
                <a:spcPct val="20000"/>
              </a:spcBef>
              <a:spcAft>
                <a:spcPct val="5000"/>
              </a:spcAft>
              <a:buClr>
                <a:srgbClr val="FFCC00"/>
              </a:buClr>
              <a:buSzPct val="70000"/>
              <a:buFont typeface="Wingdings" pitchFamily="2" charset="2"/>
              <a:buNone/>
              <a:defRPr/>
            </a:pPr>
            <a:r>
              <a:rPr lang="es-ES" sz="16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4).- Otorgamiento.</a:t>
            </a:r>
          </a:p>
          <a:p>
            <a:pPr algn="just" fontAlgn="base">
              <a:lnSpc>
                <a:spcPct val="85000"/>
              </a:lnSpc>
              <a:spcBef>
                <a:spcPct val="20000"/>
              </a:spcBef>
              <a:spcAft>
                <a:spcPct val="5000"/>
              </a:spcAft>
              <a:buClr>
                <a:srgbClr val="FFCC00"/>
              </a:buClr>
              <a:buSzPct val="70000"/>
              <a:buFont typeface="Wingdings" pitchFamily="2" charset="2"/>
              <a:buNone/>
              <a:defRPr/>
            </a:pPr>
            <a:r>
              <a:rPr lang="es-ES" sz="16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5).- Autorización.</a:t>
            </a:r>
          </a:p>
        </p:txBody>
      </p:sp>
      <p:sp>
        <p:nvSpPr>
          <p:cNvPr id="61449" name="Oval 9"/>
          <p:cNvSpPr>
            <a:spLocks noChangeArrowheads="1"/>
          </p:cNvSpPr>
          <p:nvPr/>
        </p:nvSpPr>
        <p:spPr bwMode="auto">
          <a:xfrm>
            <a:off x="1240080" y="5076826"/>
            <a:ext cx="2447925" cy="9366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bg2"/>
            </a:solidFill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  <a:reflection blurRad="6350" stA="50000" endA="300" endPos="55000" dir="5400000" sy="-100000" algn="bl" rotWithShape="0"/>
          </a:effectLst>
          <a:scene3d>
            <a:camera prst="isometricOffAxis1Righ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600" b="1">
                <a:solidFill>
                  <a:srgbClr val="000514"/>
                </a:solidFill>
                <a:latin typeface="Arial" charset="0"/>
              </a:rPr>
              <a:t>Según Doctrina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600" b="1">
                <a:solidFill>
                  <a:srgbClr val="000514"/>
                </a:solidFill>
                <a:latin typeface="Arial" charset="0"/>
              </a:rPr>
              <a:t>Argentina:</a:t>
            </a:r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4191242" y="5005389"/>
            <a:ext cx="273685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 fontAlgn="base">
              <a:lnSpc>
                <a:spcPct val="75000"/>
              </a:lnSpc>
              <a:spcBef>
                <a:spcPct val="20000"/>
              </a:spcBef>
              <a:spcAft>
                <a:spcPct val="5000"/>
              </a:spcAft>
              <a:buClr>
                <a:srgbClr val="FFCC00"/>
              </a:buClr>
              <a:buSzPct val="70000"/>
              <a:buFont typeface="Wingdings" pitchFamily="2" charset="2"/>
              <a:buNone/>
              <a:defRPr/>
            </a:pPr>
            <a:r>
              <a:rPr lang="es-ES" sz="16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1).- Encabezamiento.</a:t>
            </a:r>
          </a:p>
          <a:p>
            <a:pPr algn="just" fontAlgn="base">
              <a:lnSpc>
                <a:spcPct val="75000"/>
              </a:lnSpc>
              <a:spcBef>
                <a:spcPct val="20000"/>
              </a:spcBef>
              <a:spcAft>
                <a:spcPct val="5000"/>
              </a:spcAft>
              <a:buClr>
                <a:srgbClr val="FFCC00"/>
              </a:buClr>
              <a:buSzPct val="70000"/>
              <a:buFont typeface="Wingdings" pitchFamily="2" charset="2"/>
              <a:buNone/>
              <a:defRPr/>
            </a:pPr>
            <a:r>
              <a:rPr lang="es-ES" sz="16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2).- Introducción. </a:t>
            </a:r>
          </a:p>
          <a:p>
            <a:pPr algn="just" fontAlgn="base">
              <a:lnSpc>
                <a:spcPct val="75000"/>
              </a:lnSpc>
              <a:spcBef>
                <a:spcPct val="20000"/>
              </a:spcBef>
              <a:spcAft>
                <a:spcPct val="5000"/>
              </a:spcAft>
              <a:buClr>
                <a:srgbClr val="FFCC00"/>
              </a:buClr>
              <a:buSzPct val="70000"/>
              <a:buFont typeface="Wingdings" pitchFamily="2" charset="2"/>
              <a:buNone/>
              <a:defRPr/>
            </a:pPr>
            <a:r>
              <a:rPr lang="es-ES" sz="16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3).- Exposición.</a:t>
            </a:r>
          </a:p>
          <a:p>
            <a:pPr algn="just" fontAlgn="base">
              <a:lnSpc>
                <a:spcPct val="75000"/>
              </a:lnSpc>
              <a:spcBef>
                <a:spcPct val="20000"/>
              </a:spcBef>
              <a:spcAft>
                <a:spcPct val="5000"/>
              </a:spcAft>
              <a:buClr>
                <a:srgbClr val="FFCC00"/>
              </a:buClr>
              <a:buSzPct val="70000"/>
              <a:buFont typeface="Wingdings" pitchFamily="2" charset="2"/>
              <a:buNone/>
              <a:defRPr/>
            </a:pPr>
            <a:r>
              <a:rPr lang="es-ES" sz="16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4).- Relación, y </a:t>
            </a:r>
          </a:p>
          <a:p>
            <a:pPr algn="just" fontAlgn="base">
              <a:lnSpc>
                <a:spcPct val="75000"/>
              </a:lnSpc>
              <a:spcBef>
                <a:spcPct val="20000"/>
              </a:spcBef>
              <a:spcAft>
                <a:spcPct val="5000"/>
              </a:spcAft>
              <a:buClr>
                <a:srgbClr val="FFCC00"/>
              </a:buClr>
              <a:buSzPct val="70000"/>
              <a:buFont typeface="Wingdings" pitchFamily="2" charset="2"/>
              <a:buNone/>
              <a:defRPr/>
            </a:pPr>
            <a:r>
              <a:rPr lang="es-ES" sz="16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5).- Cierre</a:t>
            </a:r>
          </a:p>
        </p:txBody>
      </p:sp>
    </p:spTree>
    <p:extLst>
      <p:ext uri="{BB962C8B-B14F-4D97-AF65-F5344CB8AC3E}">
        <p14:creationId xmlns="" xmlns:p14="http://schemas.microsoft.com/office/powerpoint/2010/main" val="305730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67055" y="1331914"/>
            <a:ext cx="5757862" cy="684212"/>
          </a:xfrm>
        </p:spPr>
        <p:txBody>
          <a:bodyPr/>
          <a:lstStyle/>
          <a:p>
            <a:pPr algn="l" eaLnBrk="1" hangingPunct="1">
              <a:defRPr/>
            </a:pPr>
            <a:r>
              <a:rPr lang="es-MX" sz="2000" dirty="0" smtClean="0">
                <a:solidFill>
                  <a:srgbClr val="FFCC00"/>
                </a:solidFill>
                <a:latin typeface="Arial" charset="0"/>
              </a:rPr>
              <a:t>SUS PARTES.-</a:t>
            </a:r>
            <a:r>
              <a:rPr lang="es-MX" sz="5400" dirty="0" smtClean="0"/>
              <a:t> </a:t>
            </a:r>
            <a:endParaRPr lang="es-ES" sz="5400" dirty="0" smtClean="0"/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1835150" y="333375"/>
            <a:ext cx="54006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0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DOCUMENTOS </a:t>
            </a:r>
            <a:r>
              <a:rPr lang="es-MX" sz="20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PROTOCOLARES</a:t>
            </a:r>
            <a:endParaRPr lang="es-ES" sz="20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61444" name="Picture 4" descr="notar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333375"/>
            <a:ext cx="1841500" cy="1816100"/>
          </a:xfrm>
          <a:prstGeom prst="rect">
            <a:avLst/>
          </a:prstGeom>
          <a:solidFill>
            <a:schemeClr val="accent1"/>
          </a:solidFill>
          <a:effectLst>
            <a:outerShdw dist="68392" dir="1308085" algn="ctr" rotWithShape="0">
              <a:schemeClr val="bg2"/>
            </a:outerShdw>
          </a:effectLst>
        </p:spPr>
      </p:pic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4145105" y="1955475"/>
            <a:ext cx="34559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 fontAlgn="base">
              <a:lnSpc>
                <a:spcPct val="120000"/>
              </a:lnSpc>
              <a:spcBef>
                <a:spcPct val="20000"/>
              </a:spcBef>
              <a:spcAft>
                <a:spcPct val="5000"/>
              </a:spcAft>
              <a:buClr>
                <a:srgbClr val="FFCC00"/>
              </a:buClr>
              <a:buSzPct val="70000"/>
              <a:buFont typeface="Wingdings" pitchFamily="2" charset="2"/>
              <a:buNone/>
              <a:defRPr/>
            </a:pPr>
            <a:r>
              <a:rPr lang="es-ES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1).- Encabezamiento</a:t>
            </a:r>
          </a:p>
          <a:p>
            <a:pPr algn="just" fontAlgn="base">
              <a:lnSpc>
                <a:spcPct val="120000"/>
              </a:lnSpc>
              <a:spcBef>
                <a:spcPct val="20000"/>
              </a:spcBef>
              <a:spcAft>
                <a:spcPct val="5000"/>
              </a:spcAft>
              <a:buClr>
                <a:srgbClr val="FFCC00"/>
              </a:buClr>
              <a:buSzPct val="70000"/>
              <a:buFont typeface="Wingdings" pitchFamily="2" charset="2"/>
              <a:buNone/>
              <a:defRPr/>
            </a:pPr>
            <a:r>
              <a:rPr lang="es-ES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2).- Cuerpo y fondo</a:t>
            </a:r>
          </a:p>
          <a:p>
            <a:pPr algn="just" fontAlgn="base">
              <a:lnSpc>
                <a:spcPct val="120000"/>
              </a:lnSpc>
              <a:spcBef>
                <a:spcPct val="20000"/>
              </a:spcBef>
              <a:spcAft>
                <a:spcPct val="5000"/>
              </a:spcAft>
              <a:buClr>
                <a:srgbClr val="FFCC00"/>
              </a:buClr>
              <a:buSzPct val="70000"/>
              <a:buFont typeface="Wingdings" pitchFamily="2" charset="2"/>
              <a:buNone/>
              <a:defRPr/>
            </a:pPr>
            <a:r>
              <a:rPr lang="es-ES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3).- Pie o conclusión.</a:t>
            </a:r>
            <a:endParaRPr lang="es-MX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1446" name="Oval 6"/>
          <p:cNvSpPr>
            <a:spLocks noChangeArrowheads="1"/>
          </p:cNvSpPr>
          <p:nvPr/>
        </p:nvSpPr>
        <p:spPr bwMode="auto">
          <a:xfrm>
            <a:off x="467544" y="2124076"/>
            <a:ext cx="3600400" cy="1232916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bg2"/>
            </a:solidFill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  <a:reflection blurRad="6350" stA="50000" endA="300" endPos="55000" dir="5400000" sy="-100000" algn="bl" rotWithShape="0"/>
          </a:effectLst>
          <a:scene3d>
            <a:camera prst="isometricOffAxis1Righ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b="1" dirty="0" smtClean="0">
                <a:solidFill>
                  <a:srgbClr val="000514"/>
                </a:solidFill>
                <a:latin typeface="Arial" charset="0"/>
              </a:rPr>
              <a:t>Ley del Notariado Plurinacional</a:t>
            </a:r>
            <a:endParaRPr lang="es-ES" b="1" dirty="0">
              <a:solidFill>
                <a:srgbClr val="000514"/>
              </a:solidFill>
              <a:latin typeface="Arial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259630" y="4509120"/>
            <a:ext cx="6911975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BO" sz="1600" dirty="0">
                <a:latin typeface="Arial" pitchFamily="34" charset="0"/>
                <a:cs typeface="Arial" pitchFamily="34" charset="0"/>
              </a:rPr>
              <a:t>ARTÍCULO 53. (PARTES DE LA ESCRITURA PÚBLICA</a:t>
            </a:r>
            <a:r>
              <a:rPr lang="es-BO" sz="1600" dirty="0" smtClean="0">
                <a:latin typeface="Arial" pitchFamily="34" charset="0"/>
                <a:cs typeface="Arial" pitchFamily="34" charset="0"/>
              </a:rPr>
              <a:t>).-. </a:t>
            </a:r>
            <a:endParaRPr lang="es-BO" sz="1600" dirty="0">
              <a:latin typeface="Arial" pitchFamily="34" charset="0"/>
              <a:cs typeface="Arial" pitchFamily="34" charset="0"/>
            </a:endParaRPr>
          </a:p>
          <a:p>
            <a:r>
              <a:rPr lang="es-BO" sz="1600" dirty="0">
                <a:latin typeface="Arial" pitchFamily="34" charset="0"/>
                <a:cs typeface="Arial" pitchFamily="34" charset="0"/>
              </a:rPr>
              <a:t>ARTÍCULO 54. (ENCABEZAMIENTO DE LA ESCRITURA PÚBLICA).- </a:t>
            </a:r>
            <a:r>
              <a:rPr lang="es-BO" sz="1600" dirty="0" smtClean="0">
                <a:latin typeface="Arial" pitchFamily="34" charset="0"/>
                <a:cs typeface="Arial" pitchFamily="34" charset="0"/>
              </a:rPr>
              <a:t>ARTÍCULO </a:t>
            </a:r>
            <a:r>
              <a:rPr lang="es-BO" sz="1600" dirty="0">
                <a:latin typeface="Arial" pitchFamily="34" charset="0"/>
                <a:cs typeface="Arial" pitchFamily="34" charset="0"/>
              </a:rPr>
              <a:t>55. (CUERPO DE LA ESCRITURA PÚBLICA).- </a:t>
            </a:r>
            <a:endParaRPr lang="es-BO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s-BO" sz="1600" dirty="0" smtClean="0">
                <a:latin typeface="Arial" pitchFamily="34" charset="0"/>
                <a:cs typeface="Arial" pitchFamily="34" charset="0"/>
              </a:rPr>
              <a:t>ARTÍCULO </a:t>
            </a:r>
            <a:r>
              <a:rPr lang="es-BO" sz="1600" dirty="0">
                <a:latin typeface="Arial" pitchFamily="34" charset="0"/>
                <a:cs typeface="Arial" pitchFamily="34" charset="0"/>
              </a:rPr>
              <a:t>56. (CONCLUSIÓN DE LA ESCRITURA PÚBLICA</a:t>
            </a:r>
            <a:r>
              <a:rPr lang="es-BO" sz="1600" dirty="0" smtClean="0">
                <a:latin typeface="Arial" pitchFamily="34" charset="0"/>
                <a:cs typeface="Arial" pitchFamily="34" charset="0"/>
              </a:rPr>
              <a:t>).-</a:t>
            </a:r>
            <a:endParaRPr lang="es-ES" sz="16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775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1484313"/>
            <a:ext cx="5757862" cy="684212"/>
          </a:xfrm>
        </p:spPr>
        <p:txBody>
          <a:bodyPr/>
          <a:lstStyle/>
          <a:p>
            <a:pPr algn="l" eaLnBrk="1" hangingPunct="1">
              <a:defRPr/>
            </a:pPr>
            <a:r>
              <a:rPr lang="es-ES" sz="2000" dirty="0" smtClean="0">
                <a:solidFill>
                  <a:srgbClr val="FFCC00"/>
                </a:solidFill>
                <a:latin typeface="Arial" charset="0"/>
              </a:rPr>
              <a:t>IMPORTANCIA DE LA ESCRITURA</a:t>
            </a:r>
            <a:r>
              <a:rPr lang="es-ES" sz="5400" dirty="0" smtClean="0">
                <a:solidFill>
                  <a:srgbClr val="FFCC00"/>
                </a:solidFill>
                <a:latin typeface="Arial" charset="0"/>
              </a:rPr>
              <a:t> </a:t>
            </a: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1835150" y="333375"/>
            <a:ext cx="54006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0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DOCUMENTOS </a:t>
            </a:r>
            <a:r>
              <a:rPr lang="es-MX" sz="20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PROTOCOLARES</a:t>
            </a:r>
            <a:endParaRPr lang="es-ES" sz="20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62468" name="Picture 4" descr="notar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333375"/>
            <a:ext cx="1841500" cy="1816100"/>
          </a:xfrm>
          <a:prstGeom prst="rect">
            <a:avLst/>
          </a:prstGeom>
          <a:solidFill>
            <a:schemeClr val="accent1"/>
          </a:solidFill>
          <a:effectLst>
            <a:outerShdw dist="68392" dir="1308085" algn="ctr" rotWithShape="0">
              <a:schemeClr val="bg2"/>
            </a:outerShdw>
          </a:effectLst>
        </p:spPr>
      </p:pic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1116013" y="2205038"/>
            <a:ext cx="611981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 fontAlgn="base">
              <a:lnSpc>
                <a:spcPct val="120000"/>
              </a:lnSpc>
              <a:spcBef>
                <a:spcPct val="20000"/>
              </a:spcBef>
              <a:spcAft>
                <a:spcPct val="5000"/>
              </a:spcAft>
              <a:buClr>
                <a:srgbClr val="FFCC00"/>
              </a:buClr>
              <a:buSzPct val="70000"/>
              <a:buFont typeface="Wingdings" pitchFamily="2" charset="2"/>
              <a:buNone/>
              <a:defRPr/>
            </a:pPr>
            <a:r>
              <a:rPr lang="es-ES" sz="16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 todos los </a:t>
            </a:r>
            <a:r>
              <a:rPr lang="es-ES" sz="1600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instr</a:t>
            </a:r>
            <a:r>
              <a:rPr lang="es-ES" sz="16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 públicos notariales, el más importante es la </a:t>
            </a:r>
            <a:r>
              <a:rPr lang="es-ES" sz="16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ESCRITURA PÚBLICA</a:t>
            </a:r>
            <a:r>
              <a:rPr lang="es-ES" sz="16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 Es tan importante que algunos tratadistas consideran que la función notarial se concreta al otorgamiento de la escritura pública.</a:t>
            </a:r>
            <a:endParaRPr lang="es-MX" sz="1600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2471" name="Oval 7"/>
          <p:cNvSpPr>
            <a:spLocks noChangeArrowheads="1"/>
          </p:cNvSpPr>
          <p:nvPr/>
        </p:nvSpPr>
        <p:spPr bwMode="auto">
          <a:xfrm>
            <a:off x="250825" y="4581525"/>
            <a:ext cx="2447925" cy="9366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bg2"/>
            </a:solidFill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  <a:reflection blurRad="6350" stA="50000" endA="300" endPos="55000" dir="5400000" sy="-100000" algn="bl" rotWithShape="0"/>
          </a:effectLst>
          <a:scene3d>
            <a:camera prst="isometricOffAxis1Righ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600" b="1">
                <a:solidFill>
                  <a:srgbClr val="000514"/>
                </a:solidFill>
                <a:latin typeface="Arial" charset="0"/>
              </a:rPr>
              <a:t>La Escritura es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600" b="1">
                <a:solidFill>
                  <a:srgbClr val="000514"/>
                </a:solidFill>
                <a:latin typeface="Arial" charset="0"/>
              </a:rPr>
              <a:t>importante</a:t>
            </a:r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2843213" y="3546475"/>
            <a:ext cx="6049962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fontAlgn="base">
              <a:lnSpc>
                <a:spcPct val="85000"/>
              </a:lnSpc>
              <a:spcBef>
                <a:spcPct val="20000"/>
              </a:spcBef>
              <a:spcAft>
                <a:spcPct val="500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s-ES" sz="1600" smtClean="0">
                <a:solidFill>
                  <a:srgbClr val="FFFFFF"/>
                </a:solidFill>
                <a:latin typeface="Arial" charset="0"/>
              </a:rPr>
              <a:t>a).- Es la causa y origen de demás actos de función notarial. </a:t>
            </a:r>
          </a:p>
          <a:p>
            <a:pPr algn="just" fontAlgn="base">
              <a:lnSpc>
                <a:spcPct val="85000"/>
              </a:lnSpc>
              <a:spcBef>
                <a:spcPct val="20000"/>
              </a:spcBef>
              <a:spcAft>
                <a:spcPct val="500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s-ES" sz="1600" smtClean="0">
                <a:solidFill>
                  <a:srgbClr val="FFFFFF"/>
                </a:solidFill>
                <a:latin typeface="Arial" charset="0"/>
              </a:rPr>
              <a:t>b).- Constituye prueba pre- constituida y privilegiada.</a:t>
            </a:r>
          </a:p>
          <a:p>
            <a:pPr algn="just" fontAlgn="base">
              <a:lnSpc>
                <a:spcPct val="85000"/>
              </a:lnSpc>
              <a:spcBef>
                <a:spcPct val="20000"/>
              </a:spcBef>
              <a:spcAft>
                <a:spcPct val="500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s-ES" sz="1600" smtClean="0">
                <a:solidFill>
                  <a:srgbClr val="FFFFFF"/>
                </a:solidFill>
                <a:latin typeface="Arial" charset="0"/>
              </a:rPr>
              <a:t>c).- Da forma a los actos jurídicos.</a:t>
            </a:r>
          </a:p>
          <a:p>
            <a:pPr algn="just" fontAlgn="base">
              <a:lnSpc>
                <a:spcPct val="85000"/>
              </a:lnSpc>
              <a:spcBef>
                <a:spcPct val="20000"/>
              </a:spcBef>
              <a:spcAft>
                <a:spcPct val="500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s-ES" sz="1600" smtClean="0">
                <a:solidFill>
                  <a:srgbClr val="FFFFFF"/>
                </a:solidFill>
                <a:latin typeface="Arial" charset="0"/>
              </a:rPr>
              <a:t>d).- Dota o produce actos jurídicos (crea derechos).</a:t>
            </a:r>
          </a:p>
          <a:p>
            <a:pPr algn="just" fontAlgn="base">
              <a:lnSpc>
                <a:spcPct val="85000"/>
              </a:lnSpc>
              <a:spcBef>
                <a:spcPct val="20000"/>
              </a:spcBef>
              <a:spcAft>
                <a:spcPct val="500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s-ES" sz="1600" smtClean="0">
                <a:solidFill>
                  <a:srgbClr val="FFFFFF"/>
                </a:solidFill>
                <a:latin typeface="Arial" charset="0"/>
              </a:rPr>
              <a:t>e).- Produce fe sobre fechas, hechos, identidad y capacidad de los otorgantes y comparecientes; da fe sobre ausencia de vicio y consentimiento y sobre la declaración de las partes.</a:t>
            </a:r>
          </a:p>
          <a:p>
            <a:pPr algn="just" fontAlgn="base">
              <a:lnSpc>
                <a:spcPct val="85000"/>
              </a:lnSpc>
              <a:spcBef>
                <a:spcPct val="20000"/>
              </a:spcBef>
              <a:spcAft>
                <a:spcPct val="500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s-ES" sz="1600" smtClean="0">
                <a:solidFill>
                  <a:srgbClr val="FFFFFF"/>
                </a:solidFill>
                <a:latin typeface="Arial" charset="0"/>
              </a:rPr>
              <a:t>f).- Tiene valor jurídico.</a:t>
            </a:r>
          </a:p>
          <a:p>
            <a:pPr algn="just" fontAlgn="base">
              <a:lnSpc>
                <a:spcPct val="85000"/>
              </a:lnSpc>
              <a:spcBef>
                <a:spcPct val="20000"/>
              </a:spcBef>
              <a:spcAft>
                <a:spcPct val="500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s-ES" sz="1600" smtClean="0">
                <a:solidFill>
                  <a:srgbClr val="FFFFFF"/>
                </a:solidFill>
                <a:latin typeface="Arial" charset="0"/>
              </a:rPr>
              <a:t>g).- El valor legal o jurídico de la escritura está en rel. con el fondo y forma del act. Jur.</a:t>
            </a:r>
          </a:p>
          <a:p>
            <a:pPr algn="just" fontAlgn="base">
              <a:lnSpc>
                <a:spcPct val="85000"/>
              </a:lnSpc>
              <a:spcBef>
                <a:spcPct val="20000"/>
              </a:spcBef>
              <a:spcAft>
                <a:spcPct val="500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s-ES" sz="1600" smtClean="0">
                <a:solidFill>
                  <a:srgbClr val="FFFFFF"/>
                </a:solidFill>
                <a:latin typeface="Arial" charset="0"/>
              </a:rPr>
              <a:t>h).- La importancia se manifiesta tamb. en que cierto act. jur. para tener valor deben otorgarse de acuerdo a esta formalidad.</a:t>
            </a:r>
            <a:r>
              <a:rPr lang="es-ES" sz="1500" smtClean="0">
                <a:solidFill>
                  <a:srgbClr val="FFFFFF"/>
                </a:solidFill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98975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1484313"/>
            <a:ext cx="6192837" cy="684212"/>
          </a:xfrm>
        </p:spPr>
        <p:txBody>
          <a:bodyPr/>
          <a:lstStyle/>
          <a:p>
            <a:pPr algn="l" eaLnBrk="1" hangingPunct="1">
              <a:defRPr/>
            </a:pPr>
            <a:r>
              <a:rPr lang="es-ES" sz="2000" dirty="0" smtClean="0">
                <a:solidFill>
                  <a:srgbClr val="FFCC00"/>
                </a:solidFill>
                <a:latin typeface="Arial" charset="0"/>
              </a:rPr>
              <a:t>ESCRITURA EN NUESTRA LEGISLACIÓN</a:t>
            </a: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1835150" y="333375"/>
            <a:ext cx="54006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0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DOCUMENTOS </a:t>
            </a:r>
            <a:r>
              <a:rPr lang="es-MX" sz="20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PROTOCOLARES</a:t>
            </a:r>
            <a:endParaRPr lang="es-ES" sz="20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63492" name="Picture 4" descr="notar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333375"/>
            <a:ext cx="1841500" cy="1816100"/>
          </a:xfrm>
          <a:prstGeom prst="rect">
            <a:avLst/>
          </a:prstGeom>
          <a:solidFill>
            <a:schemeClr val="accent1"/>
          </a:solidFill>
          <a:effectLst>
            <a:outerShdw dist="68392" dir="1308085" algn="ctr" rotWithShape="0">
              <a:schemeClr val="bg2"/>
            </a:outerShdw>
          </a:effectLst>
        </p:spPr>
      </p:pic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1547813" y="2205038"/>
            <a:ext cx="69119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fontAlgn="base">
              <a:lnSpc>
                <a:spcPct val="85000"/>
              </a:lnSpc>
              <a:spcBef>
                <a:spcPct val="20000"/>
              </a:spcBef>
              <a:spcAft>
                <a:spcPct val="500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s-ES" sz="1600" b="1" dirty="0" smtClean="0">
                <a:solidFill>
                  <a:srgbClr val="FFFFFF"/>
                </a:solidFill>
                <a:latin typeface="Arial" charset="0"/>
              </a:rPr>
              <a:t>CÓDIGO CIVIL</a:t>
            </a:r>
            <a:r>
              <a:rPr lang="es-ES" sz="1600" dirty="0" smtClean="0">
                <a:solidFill>
                  <a:srgbClr val="FFFFFF"/>
                </a:solidFill>
                <a:latin typeface="Arial" charset="0"/>
              </a:rPr>
              <a:t>.-</a:t>
            </a:r>
          </a:p>
          <a:p>
            <a:pPr algn="just" fontAlgn="base">
              <a:lnSpc>
                <a:spcPct val="85000"/>
              </a:lnSpc>
              <a:spcBef>
                <a:spcPct val="20000"/>
              </a:spcBef>
              <a:spcAft>
                <a:spcPct val="500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endParaRPr lang="es-ES" sz="1600" dirty="0" smtClean="0">
              <a:solidFill>
                <a:srgbClr val="FFFFFF"/>
              </a:solidFill>
              <a:latin typeface="Arial" charset="0"/>
            </a:endParaRPr>
          </a:p>
          <a:p>
            <a:pPr algn="just" fontAlgn="base">
              <a:lnSpc>
                <a:spcPct val="85000"/>
              </a:lnSpc>
              <a:spcBef>
                <a:spcPct val="20000"/>
              </a:spcBef>
              <a:spcAft>
                <a:spcPct val="500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s-ES" sz="1600" dirty="0" smtClean="0">
                <a:solidFill>
                  <a:srgbClr val="FFFFFF"/>
                </a:solidFill>
                <a:latin typeface="Arial" charset="0"/>
              </a:rPr>
              <a:t>Art. 1287.- (CONCEPTO).</a:t>
            </a:r>
          </a:p>
          <a:p>
            <a:pPr algn="just" fontAlgn="base">
              <a:lnSpc>
                <a:spcPct val="85000"/>
              </a:lnSpc>
              <a:spcBef>
                <a:spcPct val="20000"/>
              </a:spcBef>
              <a:spcAft>
                <a:spcPct val="500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s-ES" sz="1600" dirty="0" smtClean="0">
                <a:solidFill>
                  <a:srgbClr val="FFFFFF"/>
                </a:solidFill>
                <a:latin typeface="Arial" charset="0"/>
              </a:rPr>
              <a:t>Art. 1288.- (CONVERSIÓN).</a:t>
            </a:r>
          </a:p>
          <a:p>
            <a:pPr algn="just" fontAlgn="base">
              <a:lnSpc>
                <a:spcPct val="85000"/>
              </a:lnSpc>
              <a:spcBef>
                <a:spcPct val="20000"/>
              </a:spcBef>
              <a:spcAft>
                <a:spcPct val="500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s-ES" sz="1600" dirty="0" smtClean="0">
                <a:solidFill>
                  <a:srgbClr val="FFFFFF"/>
                </a:solidFill>
                <a:latin typeface="Arial" charset="0"/>
              </a:rPr>
              <a:t>Art. 1289.- (FUERZA PROBATORIA).</a:t>
            </a:r>
          </a:p>
          <a:p>
            <a:pPr algn="just" fontAlgn="base">
              <a:lnSpc>
                <a:spcPct val="85000"/>
              </a:lnSpc>
              <a:spcBef>
                <a:spcPct val="20000"/>
              </a:spcBef>
              <a:spcAft>
                <a:spcPct val="500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s-ES" sz="1600" dirty="0" smtClean="0">
                <a:solidFill>
                  <a:srgbClr val="FFFFFF"/>
                </a:solidFill>
                <a:latin typeface="Arial" charset="0"/>
              </a:rPr>
              <a:t>Art. 1294.- (DOCUMENTOS CELEBRADOS EN EL EXTRANJERO).</a:t>
            </a:r>
          </a:p>
          <a:p>
            <a:pPr algn="just" fontAlgn="base">
              <a:lnSpc>
                <a:spcPct val="85000"/>
              </a:lnSpc>
              <a:spcBef>
                <a:spcPct val="20000"/>
              </a:spcBef>
              <a:spcAft>
                <a:spcPct val="500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s-ES" sz="1600" dirty="0" smtClean="0">
                <a:solidFill>
                  <a:srgbClr val="FFFFFF"/>
                </a:solidFill>
                <a:latin typeface="Arial" charset="0"/>
              </a:rPr>
              <a:t>Art. 1295.- (DOC.  PERSONAS Q/ NO SABEN O NO PUEDEN FIRMAR).</a:t>
            </a:r>
          </a:p>
          <a:p>
            <a:pPr algn="just" fontAlgn="base">
              <a:lnSpc>
                <a:spcPct val="85000"/>
              </a:lnSpc>
              <a:spcBef>
                <a:spcPct val="20000"/>
              </a:spcBef>
              <a:spcAft>
                <a:spcPct val="500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s-ES" sz="1600" dirty="0" err="1" smtClean="0">
                <a:solidFill>
                  <a:srgbClr val="FFFFFF"/>
                </a:solidFill>
                <a:latin typeface="Arial" charset="0"/>
              </a:rPr>
              <a:t>Conc</a:t>
            </a:r>
            <a:r>
              <a:rPr lang="es-ES" sz="1600" dirty="0" smtClean="0">
                <a:solidFill>
                  <a:srgbClr val="FFFFFF"/>
                </a:solidFill>
                <a:latin typeface="Arial" charset="0"/>
              </a:rPr>
              <a:t>. Art 80 Reglamento a la LNP</a:t>
            </a:r>
          </a:p>
          <a:p>
            <a:pPr algn="just" fontAlgn="base">
              <a:lnSpc>
                <a:spcPct val="85000"/>
              </a:lnSpc>
              <a:spcBef>
                <a:spcPct val="20000"/>
              </a:spcBef>
              <a:spcAft>
                <a:spcPct val="500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endParaRPr lang="es-ES" sz="1500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1619250" y="4581525"/>
            <a:ext cx="561657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fontAlgn="base">
              <a:lnSpc>
                <a:spcPct val="85000"/>
              </a:lnSpc>
              <a:spcBef>
                <a:spcPct val="20000"/>
              </a:spcBef>
              <a:spcAft>
                <a:spcPct val="500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s-ES" sz="1600" b="1" dirty="0" smtClean="0">
                <a:solidFill>
                  <a:srgbClr val="FFFFFF"/>
                </a:solidFill>
                <a:latin typeface="Arial" charset="0"/>
              </a:rPr>
              <a:t>LEY DE NOTARIADO PLURINACIONAL</a:t>
            </a:r>
          </a:p>
          <a:p>
            <a:pPr algn="just" fontAlgn="base">
              <a:lnSpc>
                <a:spcPct val="85000"/>
              </a:lnSpc>
              <a:spcBef>
                <a:spcPct val="20000"/>
              </a:spcBef>
              <a:spcAft>
                <a:spcPct val="500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endParaRPr lang="es-ES" sz="1600" dirty="0" smtClean="0">
              <a:solidFill>
                <a:srgbClr val="FFFFFF"/>
              </a:solidFill>
              <a:latin typeface="Arial" charset="0"/>
            </a:endParaRPr>
          </a:p>
          <a:p>
            <a:pPr algn="just" fontAlgn="base">
              <a:lnSpc>
                <a:spcPct val="85000"/>
              </a:lnSpc>
              <a:spcBef>
                <a:spcPct val="20000"/>
              </a:spcBef>
              <a:spcAft>
                <a:spcPct val="500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s-ES" sz="1600" dirty="0" smtClean="0">
                <a:solidFill>
                  <a:srgbClr val="FFFFFF"/>
                </a:solidFill>
                <a:latin typeface="Arial" charset="0"/>
              </a:rPr>
              <a:t>Artículos del 44 al 59</a:t>
            </a:r>
          </a:p>
          <a:p>
            <a:pPr algn="just" fontAlgn="base">
              <a:lnSpc>
                <a:spcPct val="85000"/>
              </a:lnSpc>
              <a:spcBef>
                <a:spcPct val="20000"/>
              </a:spcBef>
              <a:spcAft>
                <a:spcPct val="500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endParaRPr lang="es-ES" sz="1500" dirty="0" smtClean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545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  <p:bldP spid="63495" grpId="0"/>
      <p:bldP spid="6349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1484313"/>
            <a:ext cx="5757862" cy="684212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s-MX" sz="2400" b="1" dirty="0" smtClean="0">
                <a:solidFill>
                  <a:schemeClr val="bg1"/>
                </a:solidFill>
                <a:latin typeface="Arial" charset="0"/>
              </a:rPr>
              <a:t>8.1.- </a:t>
            </a:r>
            <a:r>
              <a:rPr lang="es-MX" sz="2000" b="1" dirty="0" smtClean="0">
                <a:solidFill>
                  <a:schemeClr val="bg1"/>
                </a:solidFill>
                <a:latin typeface="Arial" charset="0"/>
              </a:rPr>
              <a:t>CONCEPTUALIZACION.-</a:t>
            </a:r>
            <a:r>
              <a:rPr lang="es-MX" sz="5400" b="1" dirty="0" smtClean="0">
                <a:solidFill>
                  <a:schemeClr val="bg1"/>
                </a:solidFill>
              </a:rPr>
              <a:t> </a:t>
            </a:r>
            <a:endParaRPr lang="es-ES" sz="5400" b="1" dirty="0" smtClean="0">
              <a:solidFill>
                <a:schemeClr val="bg1"/>
              </a:solidFill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1835150" y="333375"/>
            <a:ext cx="5400675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EL TESTAMENTO</a:t>
            </a:r>
            <a:endParaRPr lang="es-E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4929188" y="4214813"/>
            <a:ext cx="388937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 fontAlgn="base">
              <a:lnSpc>
                <a:spcPts val="3200"/>
              </a:lnSpc>
              <a:buClr>
                <a:srgbClr val="0000FF"/>
              </a:buClr>
              <a:buSzPct val="70000"/>
              <a:buFont typeface="Wingdings" pitchFamily="2" charset="2"/>
              <a:buNone/>
              <a:defRPr/>
            </a:pPr>
            <a:r>
              <a:rPr lang="es-E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Origen, voluntad de Herederos a muerte de </a:t>
            </a:r>
            <a:r>
              <a:rPr lang="es-ES" sz="20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cujus</a:t>
            </a:r>
            <a:endParaRPr lang="es-ES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just" fontAlgn="base">
              <a:lnSpc>
                <a:spcPct val="110000"/>
              </a:lnSpc>
              <a:spcBef>
                <a:spcPct val="20000"/>
              </a:spcBef>
              <a:spcAft>
                <a:spcPct val="5000"/>
              </a:spcAft>
              <a:buClr>
                <a:srgbClr val="0000FF"/>
              </a:buClr>
              <a:buSzPct val="70000"/>
              <a:buFont typeface="Wingdings" pitchFamily="2" charset="2"/>
              <a:buNone/>
              <a:defRPr/>
            </a:pPr>
            <a:endParaRPr lang="es-ES" sz="160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9" name="18 Forma libre"/>
          <p:cNvSpPr/>
          <p:nvPr/>
        </p:nvSpPr>
        <p:spPr>
          <a:xfrm>
            <a:off x="4254492" y="2628892"/>
            <a:ext cx="428628" cy="1214446"/>
          </a:xfrm>
          <a:custGeom>
            <a:avLst/>
            <a:gdLst>
              <a:gd name="connsiteX0" fmla="*/ 0 w 673100"/>
              <a:gd name="connsiteY0" fmla="*/ 137583 h 2916766"/>
              <a:gd name="connsiteX1" fmla="*/ 393700 w 673100"/>
              <a:gd name="connsiteY1" fmla="*/ 188383 h 2916766"/>
              <a:gd name="connsiteX2" fmla="*/ 330200 w 673100"/>
              <a:gd name="connsiteY2" fmla="*/ 1267883 h 2916766"/>
              <a:gd name="connsiteX3" fmla="*/ 660400 w 673100"/>
              <a:gd name="connsiteY3" fmla="*/ 1521883 h 2916766"/>
              <a:gd name="connsiteX4" fmla="*/ 406400 w 673100"/>
              <a:gd name="connsiteY4" fmla="*/ 1636183 h 2916766"/>
              <a:gd name="connsiteX5" fmla="*/ 508000 w 673100"/>
              <a:gd name="connsiteY5" fmla="*/ 2728383 h 2916766"/>
              <a:gd name="connsiteX6" fmla="*/ 50800 w 673100"/>
              <a:gd name="connsiteY6" fmla="*/ 2766483 h 2916766"/>
              <a:gd name="connsiteX7" fmla="*/ 50800 w 673100"/>
              <a:gd name="connsiteY7" fmla="*/ 2766483 h 2916766"/>
              <a:gd name="connsiteX8" fmla="*/ 50800 w 673100"/>
              <a:gd name="connsiteY8" fmla="*/ 2766483 h 291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3100" h="2916766">
                <a:moveTo>
                  <a:pt x="0" y="137583"/>
                </a:moveTo>
                <a:cubicBezTo>
                  <a:pt x="169333" y="68791"/>
                  <a:pt x="338667" y="0"/>
                  <a:pt x="393700" y="188383"/>
                </a:cubicBezTo>
                <a:cubicBezTo>
                  <a:pt x="448733" y="376766"/>
                  <a:pt x="285750" y="1045633"/>
                  <a:pt x="330200" y="1267883"/>
                </a:cubicBezTo>
                <a:cubicBezTo>
                  <a:pt x="374650" y="1490133"/>
                  <a:pt x="647700" y="1460500"/>
                  <a:pt x="660400" y="1521883"/>
                </a:cubicBezTo>
                <a:cubicBezTo>
                  <a:pt x="673100" y="1583266"/>
                  <a:pt x="431800" y="1435100"/>
                  <a:pt x="406400" y="1636183"/>
                </a:cubicBezTo>
                <a:cubicBezTo>
                  <a:pt x="381000" y="1837266"/>
                  <a:pt x="567267" y="2540000"/>
                  <a:pt x="508000" y="2728383"/>
                </a:cubicBezTo>
                <a:cubicBezTo>
                  <a:pt x="448733" y="2916766"/>
                  <a:pt x="50800" y="2766483"/>
                  <a:pt x="50800" y="2766483"/>
                </a:cubicBezTo>
                <a:lnTo>
                  <a:pt x="50800" y="2766483"/>
                </a:lnTo>
                <a:lnTo>
                  <a:pt x="50800" y="2766483"/>
                </a:lnTo>
              </a:path>
            </a:pathLst>
          </a:custGeom>
          <a:ln w="50800">
            <a:solidFill>
              <a:srgbClr val="FFF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  <a:bevelB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600" dirty="0">
              <a:solidFill>
                <a:prstClr val="white"/>
              </a:solidFill>
            </a:endParaRPr>
          </a:p>
        </p:txBody>
      </p:sp>
      <p:pic>
        <p:nvPicPr>
          <p:cNvPr id="20" name="19 Imagen" descr="derecho_01gran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357188"/>
            <a:ext cx="1728788" cy="1857375"/>
          </a:xfrm>
          <a:prstGeom prst="rect">
            <a:avLst/>
          </a:prstGeom>
          <a:effectLst>
            <a:outerShdw blurRad="165100" dist="215900" dir="7620000" algn="ctr" rotWithShape="0">
              <a:srgbClr val="000000">
                <a:alpha val="66000"/>
              </a:srgbClr>
            </a:outerShdw>
          </a:effectLst>
        </p:spPr>
      </p:pic>
      <p:sp>
        <p:nvSpPr>
          <p:cNvPr id="8" name="7 Rectángulo redondeado"/>
          <p:cNvSpPr/>
          <p:nvPr/>
        </p:nvSpPr>
        <p:spPr>
          <a:xfrm>
            <a:off x="825500" y="2986082"/>
            <a:ext cx="3357586" cy="857256"/>
          </a:xfrm>
          <a:prstGeom prst="roundRect">
            <a:avLst/>
          </a:prstGeom>
          <a:gradFill>
            <a:gsLst>
              <a:gs pos="0">
                <a:srgbClr val="1C8629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600" b="1" dirty="0">
                <a:solidFill>
                  <a:prstClr val="black"/>
                </a:solidFill>
              </a:rPr>
              <a:t>SUCESION TESTAMENTARIA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600" b="1" dirty="0">
                <a:solidFill>
                  <a:prstClr val="black"/>
                </a:solidFill>
              </a:rPr>
              <a:t>(Con Testamento)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968344" y="4700594"/>
            <a:ext cx="3357586" cy="857256"/>
          </a:xfrm>
          <a:prstGeom prst="roundRect">
            <a:avLst/>
          </a:prstGeom>
          <a:gradFill>
            <a:gsLst>
              <a:gs pos="0">
                <a:srgbClr val="1C8629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600" b="1" dirty="0">
                <a:solidFill>
                  <a:prstClr val="black"/>
                </a:solidFill>
              </a:rPr>
              <a:t>SUCESION ABINTESTATO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600" b="1" dirty="0">
                <a:solidFill>
                  <a:prstClr val="black"/>
                </a:solidFill>
              </a:rPr>
              <a:t>(Sin Testamento)</a:t>
            </a: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4929188" y="3000375"/>
            <a:ext cx="4214812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 fontAlgn="base">
              <a:lnSpc>
                <a:spcPts val="3200"/>
              </a:lnSpc>
              <a:buClr>
                <a:srgbClr val="0000FF"/>
              </a:buClr>
              <a:buSzPct val="70000"/>
              <a:buFont typeface="Wingdings" pitchFamily="2" charset="2"/>
              <a:buNone/>
              <a:defRPr/>
            </a:pPr>
            <a:r>
              <a:rPr lang="es-E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Origen, voluntad de la de </a:t>
            </a:r>
            <a:r>
              <a:rPr lang="es-ES" sz="20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cujus</a:t>
            </a:r>
            <a:endParaRPr lang="es-ES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just" fontAlgn="base">
              <a:lnSpc>
                <a:spcPct val="110000"/>
              </a:lnSpc>
              <a:spcBef>
                <a:spcPct val="20000"/>
              </a:spcBef>
              <a:spcAft>
                <a:spcPct val="5000"/>
              </a:spcAft>
              <a:buClr>
                <a:srgbClr val="0000FF"/>
              </a:buClr>
              <a:buSzPct val="70000"/>
              <a:buFont typeface="Wingdings" pitchFamily="2" charset="2"/>
              <a:buNone/>
              <a:defRPr/>
            </a:pPr>
            <a:endParaRPr lang="es-ES" sz="160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1" name="10 Forma libre"/>
          <p:cNvSpPr/>
          <p:nvPr/>
        </p:nvSpPr>
        <p:spPr>
          <a:xfrm>
            <a:off x="4325930" y="4200528"/>
            <a:ext cx="428628" cy="1214446"/>
          </a:xfrm>
          <a:custGeom>
            <a:avLst/>
            <a:gdLst>
              <a:gd name="connsiteX0" fmla="*/ 0 w 673100"/>
              <a:gd name="connsiteY0" fmla="*/ 137583 h 2916766"/>
              <a:gd name="connsiteX1" fmla="*/ 393700 w 673100"/>
              <a:gd name="connsiteY1" fmla="*/ 188383 h 2916766"/>
              <a:gd name="connsiteX2" fmla="*/ 330200 w 673100"/>
              <a:gd name="connsiteY2" fmla="*/ 1267883 h 2916766"/>
              <a:gd name="connsiteX3" fmla="*/ 660400 w 673100"/>
              <a:gd name="connsiteY3" fmla="*/ 1521883 h 2916766"/>
              <a:gd name="connsiteX4" fmla="*/ 406400 w 673100"/>
              <a:gd name="connsiteY4" fmla="*/ 1636183 h 2916766"/>
              <a:gd name="connsiteX5" fmla="*/ 508000 w 673100"/>
              <a:gd name="connsiteY5" fmla="*/ 2728383 h 2916766"/>
              <a:gd name="connsiteX6" fmla="*/ 50800 w 673100"/>
              <a:gd name="connsiteY6" fmla="*/ 2766483 h 2916766"/>
              <a:gd name="connsiteX7" fmla="*/ 50800 w 673100"/>
              <a:gd name="connsiteY7" fmla="*/ 2766483 h 2916766"/>
              <a:gd name="connsiteX8" fmla="*/ 50800 w 673100"/>
              <a:gd name="connsiteY8" fmla="*/ 2766483 h 291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3100" h="2916766">
                <a:moveTo>
                  <a:pt x="0" y="137583"/>
                </a:moveTo>
                <a:cubicBezTo>
                  <a:pt x="169333" y="68791"/>
                  <a:pt x="338667" y="0"/>
                  <a:pt x="393700" y="188383"/>
                </a:cubicBezTo>
                <a:cubicBezTo>
                  <a:pt x="448733" y="376766"/>
                  <a:pt x="285750" y="1045633"/>
                  <a:pt x="330200" y="1267883"/>
                </a:cubicBezTo>
                <a:cubicBezTo>
                  <a:pt x="374650" y="1490133"/>
                  <a:pt x="647700" y="1460500"/>
                  <a:pt x="660400" y="1521883"/>
                </a:cubicBezTo>
                <a:cubicBezTo>
                  <a:pt x="673100" y="1583266"/>
                  <a:pt x="431800" y="1435100"/>
                  <a:pt x="406400" y="1636183"/>
                </a:cubicBezTo>
                <a:cubicBezTo>
                  <a:pt x="381000" y="1837266"/>
                  <a:pt x="567267" y="2540000"/>
                  <a:pt x="508000" y="2728383"/>
                </a:cubicBezTo>
                <a:cubicBezTo>
                  <a:pt x="448733" y="2916766"/>
                  <a:pt x="50800" y="2766483"/>
                  <a:pt x="50800" y="2766483"/>
                </a:cubicBezTo>
                <a:lnTo>
                  <a:pt x="50800" y="2766483"/>
                </a:lnTo>
                <a:lnTo>
                  <a:pt x="50800" y="2766483"/>
                </a:lnTo>
              </a:path>
            </a:pathLst>
          </a:custGeom>
          <a:ln w="50800">
            <a:solidFill>
              <a:srgbClr val="FFF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  <a:bevelB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25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1484313"/>
            <a:ext cx="5757862" cy="684212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s-MX" sz="24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8.1.- </a:t>
            </a:r>
            <a:r>
              <a:rPr lang="es-MX" sz="20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EL TESTAMENTO.-</a:t>
            </a:r>
            <a:r>
              <a:rPr lang="es-MX" sz="5400" dirty="0" smtClean="0"/>
              <a:t> </a:t>
            </a:r>
            <a:endParaRPr lang="es-ES" sz="5400" dirty="0" smtClean="0"/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3357563" y="2857500"/>
            <a:ext cx="52578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 fontAlgn="base">
              <a:lnSpc>
                <a:spcPts val="3200"/>
              </a:lnSpc>
              <a:buClr>
                <a:srgbClr val="0000FF"/>
              </a:buClr>
              <a:buSzPct val="70000"/>
              <a:buFont typeface="Wingdings" pitchFamily="2" charset="2"/>
              <a:buNone/>
              <a:defRPr/>
            </a:pPr>
            <a:r>
              <a:rPr lang="es-E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Acto </a:t>
            </a:r>
            <a:r>
              <a:rPr lang="es-E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voluntario, unipersonal</a:t>
            </a:r>
            <a:r>
              <a:rPr lang="es-E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</a:t>
            </a:r>
            <a:r>
              <a:rPr lang="es-E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personalísimo, solemne y revocable</a:t>
            </a:r>
            <a:r>
              <a:rPr lang="es-E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que contiene la declaración </a:t>
            </a:r>
            <a:r>
              <a:rPr lang="es-E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dispositiva  </a:t>
            </a:r>
            <a:r>
              <a:rPr lang="es-E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de los bienes y otras cuestiones, para que tenga efecto después de la muerte </a:t>
            </a:r>
          </a:p>
          <a:p>
            <a:pPr algn="just" fontAlgn="base">
              <a:lnSpc>
                <a:spcPct val="110000"/>
              </a:lnSpc>
              <a:spcBef>
                <a:spcPct val="20000"/>
              </a:spcBef>
              <a:spcAft>
                <a:spcPct val="5000"/>
              </a:spcAft>
              <a:buClr>
                <a:srgbClr val="0000FF"/>
              </a:buClr>
              <a:buSzPct val="70000"/>
              <a:buFont typeface="Wingdings" pitchFamily="2" charset="2"/>
              <a:buNone/>
              <a:defRPr/>
            </a:pPr>
            <a:endParaRPr lang="es-ES" sz="160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42011" name="Oval 27"/>
          <p:cNvSpPr>
            <a:spLocks noChangeArrowheads="1"/>
          </p:cNvSpPr>
          <p:nvPr/>
        </p:nvSpPr>
        <p:spPr bwMode="auto">
          <a:xfrm>
            <a:off x="428596" y="2786058"/>
            <a:ext cx="2447925" cy="1655762"/>
          </a:xfrm>
          <a:prstGeom prst="ellipse">
            <a:avLst/>
          </a:prstGeom>
          <a:gradFill>
            <a:gsLst>
              <a:gs pos="0">
                <a:srgbClr val="1C8629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isometricOffAxis1Right"/>
            <a:lightRig rig="threePt" dir="t"/>
          </a:scene3d>
          <a:sp3d>
            <a:bevelT prst="relaxedInset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600" b="1" dirty="0">
                <a:solidFill>
                  <a:srgbClr val="1F497D"/>
                </a:solidFill>
                <a:latin typeface="Arial" charset="0"/>
              </a:rPr>
              <a:t>TESTAMENTO</a:t>
            </a:r>
          </a:p>
        </p:txBody>
      </p:sp>
      <p:sp>
        <p:nvSpPr>
          <p:cNvPr id="19" name="18 Forma libre"/>
          <p:cNvSpPr/>
          <p:nvPr/>
        </p:nvSpPr>
        <p:spPr>
          <a:xfrm>
            <a:off x="2643174" y="2285992"/>
            <a:ext cx="673100" cy="2916766"/>
          </a:xfrm>
          <a:custGeom>
            <a:avLst/>
            <a:gdLst>
              <a:gd name="connsiteX0" fmla="*/ 0 w 673100"/>
              <a:gd name="connsiteY0" fmla="*/ 137583 h 2916766"/>
              <a:gd name="connsiteX1" fmla="*/ 393700 w 673100"/>
              <a:gd name="connsiteY1" fmla="*/ 188383 h 2916766"/>
              <a:gd name="connsiteX2" fmla="*/ 330200 w 673100"/>
              <a:gd name="connsiteY2" fmla="*/ 1267883 h 2916766"/>
              <a:gd name="connsiteX3" fmla="*/ 660400 w 673100"/>
              <a:gd name="connsiteY3" fmla="*/ 1521883 h 2916766"/>
              <a:gd name="connsiteX4" fmla="*/ 406400 w 673100"/>
              <a:gd name="connsiteY4" fmla="*/ 1636183 h 2916766"/>
              <a:gd name="connsiteX5" fmla="*/ 508000 w 673100"/>
              <a:gd name="connsiteY5" fmla="*/ 2728383 h 2916766"/>
              <a:gd name="connsiteX6" fmla="*/ 50800 w 673100"/>
              <a:gd name="connsiteY6" fmla="*/ 2766483 h 2916766"/>
              <a:gd name="connsiteX7" fmla="*/ 50800 w 673100"/>
              <a:gd name="connsiteY7" fmla="*/ 2766483 h 2916766"/>
              <a:gd name="connsiteX8" fmla="*/ 50800 w 673100"/>
              <a:gd name="connsiteY8" fmla="*/ 2766483 h 291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3100" h="2916766">
                <a:moveTo>
                  <a:pt x="0" y="137583"/>
                </a:moveTo>
                <a:cubicBezTo>
                  <a:pt x="169333" y="68791"/>
                  <a:pt x="338667" y="0"/>
                  <a:pt x="393700" y="188383"/>
                </a:cubicBezTo>
                <a:cubicBezTo>
                  <a:pt x="448733" y="376766"/>
                  <a:pt x="285750" y="1045633"/>
                  <a:pt x="330200" y="1267883"/>
                </a:cubicBezTo>
                <a:cubicBezTo>
                  <a:pt x="374650" y="1490133"/>
                  <a:pt x="647700" y="1460500"/>
                  <a:pt x="660400" y="1521883"/>
                </a:cubicBezTo>
                <a:cubicBezTo>
                  <a:pt x="673100" y="1583266"/>
                  <a:pt x="431800" y="1435100"/>
                  <a:pt x="406400" y="1636183"/>
                </a:cubicBezTo>
                <a:cubicBezTo>
                  <a:pt x="381000" y="1837266"/>
                  <a:pt x="567267" y="2540000"/>
                  <a:pt x="508000" y="2728383"/>
                </a:cubicBezTo>
                <a:cubicBezTo>
                  <a:pt x="448733" y="2916766"/>
                  <a:pt x="50800" y="2766483"/>
                  <a:pt x="50800" y="2766483"/>
                </a:cubicBezTo>
                <a:lnTo>
                  <a:pt x="50800" y="2766483"/>
                </a:lnTo>
                <a:lnTo>
                  <a:pt x="50800" y="2766483"/>
                </a:lnTo>
              </a:path>
            </a:pathLst>
          </a:custGeom>
          <a:ln w="50800">
            <a:solidFill>
              <a:srgbClr val="FFF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  <a:bevelB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600">
              <a:solidFill>
                <a:prstClr val="white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836674" y="357188"/>
            <a:ext cx="5400675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EL TESTAMENTO</a:t>
            </a:r>
            <a:endParaRPr lang="es-E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20" name="19 Imagen" descr="derecho_01gran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563" y="357188"/>
            <a:ext cx="1785937" cy="1917700"/>
          </a:xfrm>
          <a:prstGeom prst="rect">
            <a:avLst/>
          </a:prstGeom>
          <a:effectLst>
            <a:outerShdw blurRad="165100" dist="215900" dir="7620000" algn="ctr" rotWithShape="0">
              <a:srgbClr val="000000">
                <a:alpha val="66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38792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 redondeado"/>
          <p:cNvSpPr/>
          <p:nvPr/>
        </p:nvSpPr>
        <p:spPr>
          <a:xfrm>
            <a:off x="3286116" y="2357430"/>
            <a:ext cx="2243154" cy="500066"/>
          </a:xfrm>
          <a:prstGeom prst="roundRect">
            <a:avLst/>
          </a:prstGeom>
          <a:gradFill flip="none" rotWithShape="1">
            <a:gsLst>
              <a:gs pos="0">
                <a:srgbClr val="1C8629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isometricOffAxis2Lef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600" b="1" dirty="0" smtClean="0">
                <a:solidFill>
                  <a:prstClr val="black"/>
                </a:solidFill>
              </a:rPr>
              <a:t>UNIPERSONAL</a:t>
            </a:r>
            <a:endParaRPr lang="es-ES" sz="1600" b="1" dirty="0">
              <a:solidFill>
                <a:prstClr val="black"/>
              </a:solidFill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1484313"/>
            <a:ext cx="5757862" cy="684212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s-MX" sz="2400" b="1" dirty="0" smtClean="0">
                <a:solidFill>
                  <a:schemeClr val="bg1"/>
                </a:solidFill>
                <a:latin typeface="Arial" charset="0"/>
              </a:rPr>
              <a:t>8.1.- </a:t>
            </a:r>
            <a:r>
              <a:rPr lang="es-MX" sz="2000" b="1" dirty="0" smtClean="0">
                <a:solidFill>
                  <a:schemeClr val="bg1"/>
                </a:solidFill>
                <a:latin typeface="Arial" charset="0"/>
              </a:rPr>
              <a:t>CONCEPTUALIZACION.-</a:t>
            </a:r>
            <a:r>
              <a:rPr lang="es-MX" sz="5400" b="1" dirty="0" smtClean="0">
                <a:solidFill>
                  <a:schemeClr val="bg1"/>
                </a:solidFill>
              </a:rPr>
              <a:t> </a:t>
            </a:r>
            <a:endParaRPr lang="es-ES" sz="5400" b="1" dirty="0" smtClean="0">
              <a:solidFill>
                <a:schemeClr val="bg1"/>
              </a:solidFill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1835150" y="333375"/>
            <a:ext cx="54006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b="1" dirty="0" smtClean="0">
                <a:solidFill>
                  <a:srgbClr val="0000FF"/>
                </a:solidFill>
                <a:latin typeface="Arial" charset="0"/>
              </a:rPr>
              <a:t>EL TESTAMENTO</a:t>
            </a:r>
            <a:endParaRPr lang="es-E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2" name="Oval 27"/>
          <p:cNvSpPr>
            <a:spLocks noChangeArrowheads="1"/>
          </p:cNvSpPr>
          <p:nvPr/>
        </p:nvSpPr>
        <p:spPr bwMode="auto">
          <a:xfrm>
            <a:off x="428596" y="3000372"/>
            <a:ext cx="2447925" cy="2084390"/>
          </a:xfrm>
          <a:prstGeom prst="ellipse">
            <a:avLst/>
          </a:prstGeom>
          <a:gradFill>
            <a:gsLst>
              <a:gs pos="0">
                <a:srgbClr val="1C8629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292100" dir="8100000" algn="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isometricOffAxis1Right"/>
            <a:lightRig rig="threePt" dir="t"/>
          </a:scene3d>
          <a:sp3d>
            <a:bevelT prst="relaxedInset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600" b="1" dirty="0">
                <a:solidFill>
                  <a:prstClr val="black"/>
                </a:solidFill>
                <a:latin typeface="Arial" charset="0"/>
              </a:rPr>
              <a:t>TESTAMENTO: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600" b="1" dirty="0">
                <a:solidFill>
                  <a:prstClr val="black"/>
                </a:solidFill>
                <a:latin typeface="Arial" charset="0"/>
              </a:rPr>
              <a:t>ACTO JURIDICO</a:t>
            </a:r>
          </a:p>
        </p:txBody>
      </p:sp>
      <p:sp>
        <p:nvSpPr>
          <p:cNvPr id="14" name="13 Rectángulo redondeado"/>
          <p:cNvSpPr/>
          <p:nvPr/>
        </p:nvSpPr>
        <p:spPr>
          <a:xfrm>
            <a:off x="3143240" y="4071942"/>
            <a:ext cx="2243154" cy="500066"/>
          </a:xfrm>
          <a:prstGeom prst="roundRect">
            <a:avLst/>
          </a:prstGeom>
          <a:gradFill flip="none" rotWithShape="1">
            <a:gsLst>
              <a:gs pos="0">
                <a:srgbClr val="1C8629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isometricOffAxis2Lef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600" b="1" dirty="0">
                <a:solidFill>
                  <a:prstClr val="black"/>
                </a:solidFill>
              </a:rPr>
              <a:t>UNILATERAL</a:t>
            </a:r>
          </a:p>
        </p:txBody>
      </p:sp>
      <p:sp>
        <p:nvSpPr>
          <p:cNvPr id="21" name="20 Rectángulo redondeado"/>
          <p:cNvSpPr/>
          <p:nvPr/>
        </p:nvSpPr>
        <p:spPr>
          <a:xfrm>
            <a:off x="3214678" y="4643446"/>
            <a:ext cx="2243154" cy="500066"/>
          </a:xfrm>
          <a:prstGeom prst="roundRect">
            <a:avLst/>
          </a:prstGeom>
          <a:gradFill flip="none" rotWithShape="1">
            <a:gsLst>
              <a:gs pos="0">
                <a:srgbClr val="1C8629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isometricOffAxis2Lef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600" b="1" dirty="0">
                <a:solidFill>
                  <a:prstClr val="black"/>
                </a:solidFill>
              </a:rPr>
              <a:t>SOLEMNE</a:t>
            </a:r>
          </a:p>
        </p:txBody>
      </p:sp>
      <p:sp>
        <p:nvSpPr>
          <p:cNvPr id="22" name="21 Rectángulo redondeado"/>
          <p:cNvSpPr/>
          <p:nvPr/>
        </p:nvSpPr>
        <p:spPr>
          <a:xfrm>
            <a:off x="3167054" y="5214950"/>
            <a:ext cx="2243154" cy="500066"/>
          </a:xfrm>
          <a:prstGeom prst="roundRect">
            <a:avLst/>
          </a:prstGeom>
          <a:gradFill flip="none" rotWithShape="1">
            <a:gsLst>
              <a:gs pos="0">
                <a:srgbClr val="1C8629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isometricOffAxis2Lef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600" b="1" dirty="0">
                <a:solidFill>
                  <a:prstClr val="black"/>
                </a:solidFill>
              </a:rPr>
              <a:t>REVOCABLE</a:t>
            </a:r>
          </a:p>
        </p:txBody>
      </p:sp>
      <p:sp>
        <p:nvSpPr>
          <p:cNvPr id="5129" name="Rectangle 17"/>
          <p:cNvSpPr>
            <a:spLocks noChangeArrowheads="1"/>
          </p:cNvSpPr>
          <p:nvPr/>
        </p:nvSpPr>
        <p:spPr bwMode="auto">
          <a:xfrm>
            <a:off x="6286500" y="3201988"/>
            <a:ext cx="2627313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Pct val="70000"/>
              <a:buFont typeface="Wingdings" pitchFamily="2" charset="2"/>
              <a:buNone/>
            </a:pPr>
            <a:r>
              <a:rPr lang="es-ES" sz="1600" smtClean="0">
                <a:solidFill>
                  <a:prstClr val="white"/>
                </a:solidFill>
                <a:latin typeface="Arial" charset="0"/>
              </a:rPr>
              <a:t>Dar a conocer voluntad de su autor, p/ después de su muerte, dentro limites que señala ley, tanto punto de vista extra patrimonial como económico</a:t>
            </a:r>
            <a:endParaRPr lang="es-MX" sz="1600" smtClean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4" name="23 Forma libre"/>
          <p:cNvSpPr/>
          <p:nvPr/>
        </p:nvSpPr>
        <p:spPr>
          <a:xfrm>
            <a:off x="5089532" y="2500306"/>
            <a:ext cx="673100" cy="3362856"/>
          </a:xfrm>
          <a:custGeom>
            <a:avLst/>
            <a:gdLst>
              <a:gd name="connsiteX0" fmla="*/ 0 w 673100"/>
              <a:gd name="connsiteY0" fmla="*/ 137583 h 2916766"/>
              <a:gd name="connsiteX1" fmla="*/ 393700 w 673100"/>
              <a:gd name="connsiteY1" fmla="*/ 188383 h 2916766"/>
              <a:gd name="connsiteX2" fmla="*/ 330200 w 673100"/>
              <a:gd name="connsiteY2" fmla="*/ 1267883 h 2916766"/>
              <a:gd name="connsiteX3" fmla="*/ 660400 w 673100"/>
              <a:gd name="connsiteY3" fmla="*/ 1521883 h 2916766"/>
              <a:gd name="connsiteX4" fmla="*/ 406400 w 673100"/>
              <a:gd name="connsiteY4" fmla="*/ 1636183 h 2916766"/>
              <a:gd name="connsiteX5" fmla="*/ 508000 w 673100"/>
              <a:gd name="connsiteY5" fmla="*/ 2728383 h 2916766"/>
              <a:gd name="connsiteX6" fmla="*/ 50800 w 673100"/>
              <a:gd name="connsiteY6" fmla="*/ 2766483 h 2916766"/>
              <a:gd name="connsiteX7" fmla="*/ 50800 w 673100"/>
              <a:gd name="connsiteY7" fmla="*/ 2766483 h 2916766"/>
              <a:gd name="connsiteX8" fmla="*/ 50800 w 673100"/>
              <a:gd name="connsiteY8" fmla="*/ 2766483 h 291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3100" h="2916766">
                <a:moveTo>
                  <a:pt x="0" y="137583"/>
                </a:moveTo>
                <a:cubicBezTo>
                  <a:pt x="169333" y="68791"/>
                  <a:pt x="338667" y="0"/>
                  <a:pt x="393700" y="188383"/>
                </a:cubicBezTo>
                <a:cubicBezTo>
                  <a:pt x="448733" y="376766"/>
                  <a:pt x="285750" y="1045633"/>
                  <a:pt x="330200" y="1267883"/>
                </a:cubicBezTo>
                <a:cubicBezTo>
                  <a:pt x="374650" y="1490133"/>
                  <a:pt x="647700" y="1460500"/>
                  <a:pt x="660400" y="1521883"/>
                </a:cubicBezTo>
                <a:cubicBezTo>
                  <a:pt x="673100" y="1583266"/>
                  <a:pt x="431800" y="1435100"/>
                  <a:pt x="406400" y="1636183"/>
                </a:cubicBezTo>
                <a:cubicBezTo>
                  <a:pt x="381000" y="1837266"/>
                  <a:pt x="567267" y="2540000"/>
                  <a:pt x="508000" y="2728383"/>
                </a:cubicBezTo>
                <a:cubicBezTo>
                  <a:pt x="448733" y="2916766"/>
                  <a:pt x="50800" y="2766483"/>
                  <a:pt x="50800" y="2766483"/>
                </a:cubicBezTo>
                <a:lnTo>
                  <a:pt x="50800" y="2766483"/>
                </a:lnTo>
                <a:lnTo>
                  <a:pt x="50800" y="2766483"/>
                </a:lnTo>
              </a:path>
            </a:pathLst>
          </a:custGeom>
          <a:ln w="50800">
            <a:solidFill>
              <a:srgbClr val="FFF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  <a:bevelB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60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 rot="16200000">
            <a:off x="5095082" y="4036219"/>
            <a:ext cx="192881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 fontAlgn="base">
              <a:lnSpc>
                <a:spcPts val="3200"/>
              </a:lnSpc>
              <a:buClr>
                <a:srgbClr val="0000FF"/>
              </a:buClr>
              <a:buSzPct val="70000"/>
              <a:buFont typeface="Wingdings" pitchFamily="2" charset="2"/>
              <a:buNone/>
              <a:defRPr/>
            </a:pPr>
            <a:r>
              <a:rPr lang="es-E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 B J E T O</a:t>
            </a:r>
          </a:p>
          <a:p>
            <a:pPr algn="just" fontAlgn="base">
              <a:lnSpc>
                <a:spcPct val="110000"/>
              </a:lnSpc>
              <a:spcBef>
                <a:spcPct val="20000"/>
              </a:spcBef>
              <a:spcAft>
                <a:spcPct val="5000"/>
              </a:spcAft>
              <a:buClr>
                <a:srgbClr val="0000FF"/>
              </a:buClr>
              <a:buSzPct val="70000"/>
              <a:buFont typeface="Wingdings" pitchFamily="2" charset="2"/>
              <a:buNone/>
              <a:defRPr/>
            </a:pPr>
            <a:endParaRPr lang="es-ES" sz="16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" name="25 Forma libre"/>
          <p:cNvSpPr/>
          <p:nvPr/>
        </p:nvSpPr>
        <p:spPr>
          <a:xfrm>
            <a:off x="2374900" y="3071810"/>
            <a:ext cx="1121833" cy="494773"/>
          </a:xfrm>
          <a:custGeom>
            <a:avLst/>
            <a:gdLst>
              <a:gd name="connsiteX0" fmla="*/ 0 w 1121833"/>
              <a:gd name="connsiteY0" fmla="*/ 171450 h 245533"/>
              <a:gd name="connsiteX1" fmla="*/ 584200 w 1121833"/>
              <a:gd name="connsiteY1" fmla="*/ 6350 h 245533"/>
              <a:gd name="connsiteX2" fmla="*/ 1041400 w 1121833"/>
              <a:gd name="connsiteY2" fmla="*/ 209550 h 245533"/>
              <a:gd name="connsiteX3" fmla="*/ 1066800 w 1121833"/>
              <a:gd name="connsiteY3" fmla="*/ 222250 h 245533"/>
              <a:gd name="connsiteX4" fmla="*/ 1066800 w 1121833"/>
              <a:gd name="connsiteY4" fmla="*/ 222250 h 245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1833" h="245533">
                <a:moveTo>
                  <a:pt x="0" y="171450"/>
                </a:moveTo>
                <a:cubicBezTo>
                  <a:pt x="205317" y="85725"/>
                  <a:pt x="410634" y="0"/>
                  <a:pt x="584200" y="6350"/>
                </a:cubicBezTo>
                <a:cubicBezTo>
                  <a:pt x="757766" y="12700"/>
                  <a:pt x="960967" y="173567"/>
                  <a:pt x="1041400" y="209550"/>
                </a:cubicBezTo>
                <a:cubicBezTo>
                  <a:pt x="1121833" y="245533"/>
                  <a:pt x="1066800" y="222250"/>
                  <a:pt x="1066800" y="222250"/>
                </a:cubicBezTo>
                <a:lnTo>
                  <a:pt x="1066800" y="222250"/>
                </a:lnTo>
              </a:path>
            </a:pathLst>
          </a:custGeom>
          <a:gradFill>
            <a:gsLst>
              <a:gs pos="0">
                <a:srgbClr val="1C8629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  <a:ln w="79375">
            <a:solidFill>
              <a:srgbClr val="1C8629"/>
            </a:solidFill>
          </a:ln>
          <a:scene3d>
            <a:camera prst="orthographicFront"/>
            <a:lightRig rig="threePt" dir="t"/>
          </a:scene3d>
          <a:sp3d extrusionH="76200">
            <a:bevelT w="114300" prst="artDeco"/>
            <a:extrusionClr>
              <a:srgbClr val="00FF00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600">
              <a:solidFill>
                <a:prstClr val="white"/>
              </a:solidFill>
            </a:endParaRPr>
          </a:p>
        </p:txBody>
      </p:sp>
      <p:sp>
        <p:nvSpPr>
          <p:cNvPr id="27" name="26 Triángulo isósceles"/>
          <p:cNvSpPr/>
          <p:nvPr/>
        </p:nvSpPr>
        <p:spPr>
          <a:xfrm rot="8042525">
            <a:off x="3312449" y="3434734"/>
            <a:ext cx="299666" cy="200340"/>
          </a:xfrm>
          <a:prstGeom prst="triangle">
            <a:avLst/>
          </a:prstGeom>
          <a:solidFill>
            <a:srgbClr val="1C8629"/>
          </a:solidFill>
          <a:scene3d>
            <a:camera prst="orthographicFront"/>
            <a:lightRig rig="threePt" dir="t"/>
          </a:scene3d>
          <a:sp3d prstMaterial="softEdge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600">
              <a:solidFill>
                <a:prstClr val="white"/>
              </a:solidFill>
            </a:endParaRPr>
          </a:p>
        </p:txBody>
      </p:sp>
      <p:sp>
        <p:nvSpPr>
          <p:cNvPr id="28" name="27 Forma libre"/>
          <p:cNvSpPr/>
          <p:nvPr/>
        </p:nvSpPr>
        <p:spPr>
          <a:xfrm rot="1184409" flipV="1">
            <a:off x="2071670" y="4857760"/>
            <a:ext cx="1428760" cy="500066"/>
          </a:xfrm>
          <a:custGeom>
            <a:avLst/>
            <a:gdLst>
              <a:gd name="connsiteX0" fmla="*/ 0 w 1121833"/>
              <a:gd name="connsiteY0" fmla="*/ 171450 h 245533"/>
              <a:gd name="connsiteX1" fmla="*/ 584200 w 1121833"/>
              <a:gd name="connsiteY1" fmla="*/ 6350 h 245533"/>
              <a:gd name="connsiteX2" fmla="*/ 1041400 w 1121833"/>
              <a:gd name="connsiteY2" fmla="*/ 209550 h 245533"/>
              <a:gd name="connsiteX3" fmla="*/ 1066800 w 1121833"/>
              <a:gd name="connsiteY3" fmla="*/ 222250 h 245533"/>
              <a:gd name="connsiteX4" fmla="*/ 1066800 w 1121833"/>
              <a:gd name="connsiteY4" fmla="*/ 222250 h 245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1833" h="245533">
                <a:moveTo>
                  <a:pt x="0" y="171450"/>
                </a:moveTo>
                <a:cubicBezTo>
                  <a:pt x="205317" y="85725"/>
                  <a:pt x="410634" y="0"/>
                  <a:pt x="584200" y="6350"/>
                </a:cubicBezTo>
                <a:cubicBezTo>
                  <a:pt x="757766" y="12700"/>
                  <a:pt x="960967" y="173567"/>
                  <a:pt x="1041400" y="209550"/>
                </a:cubicBezTo>
                <a:cubicBezTo>
                  <a:pt x="1121833" y="245533"/>
                  <a:pt x="1066800" y="222250"/>
                  <a:pt x="1066800" y="222250"/>
                </a:cubicBezTo>
                <a:lnTo>
                  <a:pt x="1066800" y="222250"/>
                </a:lnTo>
              </a:path>
            </a:pathLst>
          </a:custGeom>
          <a:gradFill>
            <a:gsLst>
              <a:gs pos="0">
                <a:srgbClr val="1C8629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  <a:ln w="79375">
            <a:solidFill>
              <a:srgbClr val="1C8629"/>
            </a:solidFill>
          </a:ln>
          <a:scene3d>
            <a:camera prst="orthographicFront"/>
            <a:lightRig rig="threePt" dir="t"/>
          </a:scene3d>
          <a:sp3d extrusionH="76200">
            <a:bevelT w="114300" prst="artDeco"/>
            <a:extrusionClr>
              <a:srgbClr val="00FF00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600">
              <a:solidFill>
                <a:prstClr val="white"/>
              </a:solidFill>
            </a:endParaRPr>
          </a:p>
        </p:txBody>
      </p:sp>
      <p:sp>
        <p:nvSpPr>
          <p:cNvPr id="29" name="28 Triángulo isósceles"/>
          <p:cNvSpPr/>
          <p:nvPr/>
        </p:nvSpPr>
        <p:spPr>
          <a:xfrm rot="5731074" flipH="1">
            <a:off x="3316906" y="5036505"/>
            <a:ext cx="369887" cy="254201"/>
          </a:xfrm>
          <a:prstGeom prst="triangle">
            <a:avLst/>
          </a:prstGeom>
          <a:solidFill>
            <a:srgbClr val="1C8629"/>
          </a:solidFill>
          <a:scene3d>
            <a:camera prst="orthographicFront"/>
            <a:lightRig rig="threePt" dir="t"/>
          </a:scene3d>
          <a:sp3d prstMaterial="softEdge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600">
              <a:solidFill>
                <a:prstClr val="white"/>
              </a:solidFill>
            </a:endParaRPr>
          </a:p>
        </p:txBody>
      </p:sp>
      <p:sp>
        <p:nvSpPr>
          <p:cNvPr id="30" name="29 Forma libre"/>
          <p:cNvSpPr/>
          <p:nvPr/>
        </p:nvSpPr>
        <p:spPr>
          <a:xfrm>
            <a:off x="2428860" y="4214818"/>
            <a:ext cx="1121833" cy="137583"/>
          </a:xfrm>
          <a:custGeom>
            <a:avLst/>
            <a:gdLst>
              <a:gd name="connsiteX0" fmla="*/ 0 w 1121833"/>
              <a:gd name="connsiteY0" fmla="*/ 171450 h 245533"/>
              <a:gd name="connsiteX1" fmla="*/ 584200 w 1121833"/>
              <a:gd name="connsiteY1" fmla="*/ 6350 h 245533"/>
              <a:gd name="connsiteX2" fmla="*/ 1041400 w 1121833"/>
              <a:gd name="connsiteY2" fmla="*/ 209550 h 245533"/>
              <a:gd name="connsiteX3" fmla="*/ 1066800 w 1121833"/>
              <a:gd name="connsiteY3" fmla="*/ 222250 h 245533"/>
              <a:gd name="connsiteX4" fmla="*/ 1066800 w 1121833"/>
              <a:gd name="connsiteY4" fmla="*/ 222250 h 245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1833" h="245533">
                <a:moveTo>
                  <a:pt x="0" y="171450"/>
                </a:moveTo>
                <a:cubicBezTo>
                  <a:pt x="205317" y="85725"/>
                  <a:pt x="410634" y="0"/>
                  <a:pt x="584200" y="6350"/>
                </a:cubicBezTo>
                <a:cubicBezTo>
                  <a:pt x="757766" y="12700"/>
                  <a:pt x="960967" y="173567"/>
                  <a:pt x="1041400" y="209550"/>
                </a:cubicBezTo>
                <a:cubicBezTo>
                  <a:pt x="1121833" y="245533"/>
                  <a:pt x="1066800" y="222250"/>
                  <a:pt x="1066800" y="222250"/>
                </a:cubicBezTo>
                <a:lnTo>
                  <a:pt x="1066800" y="222250"/>
                </a:lnTo>
              </a:path>
            </a:pathLst>
          </a:custGeom>
          <a:gradFill>
            <a:gsLst>
              <a:gs pos="0">
                <a:srgbClr val="1C8629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  <a:ln w="79375">
            <a:solidFill>
              <a:srgbClr val="1C8629"/>
            </a:solidFill>
          </a:ln>
          <a:scene3d>
            <a:camera prst="orthographicFront"/>
            <a:lightRig rig="threePt" dir="t"/>
          </a:scene3d>
          <a:sp3d extrusionH="76200">
            <a:bevelT w="114300" prst="artDeco"/>
            <a:extrusionClr>
              <a:srgbClr val="00FF00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600">
              <a:solidFill>
                <a:prstClr val="white"/>
              </a:solidFill>
            </a:endParaRPr>
          </a:p>
        </p:txBody>
      </p:sp>
      <p:sp>
        <p:nvSpPr>
          <p:cNvPr id="31" name="30 Triángulo isósceles"/>
          <p:cNvSpPr/>
          <p:nvPr/>
        </p:nvSpPr>
        <p:spPr>
          <a:xfrm rot="5731301">
            <a:off x="3510853" y="4234013"/>
            <a:ext cx="328038" cy="318799"/>
          </a:xfrm>
          <a:prstGeom prst="triangle">
            <a:avLst/>
          </a:prstGeom>
          <a:solidFill>
            <a:srgbClr val="1C8629"/>
          </a:solidFill>
          <a:scene3d>
            <a:camera prst="orthographicFront"/>
            <a:lightRig rig="threePt" dir="t"/>
          </a:scene3d>
          <a:sp3d prstMaterial="softEdge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600">
              <a:solidFill>
                <a:prstClr val="white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3214678" y="2928934"/>
            <a:ext cx="2243154" cy="500066"/>
          </a:xfrm>
          <a:prstGeom prst="roundRect">
            <a:avLst/>
          </a:prstGeom>
          <a:gradFill flip="none" rotWithShape="1">
            <a:gsLst>
              <a:gs pos="0">
                <a:srgbClr val="1C8629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isometricOffAxis2Lef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600" b="1" dirty="0" smtClean="0">
                <a:solidFill>
                  <a:prstClr val="black"/>
                </a:solidFill>
              </a:rPr>
              <a:t>VOLUNTARIO</a:t>
            </a:r>
            <a:endParaRPr lang="es-ES" sz="1600" b="1" dirty="0">
              <a:solidFill>
                <a:prstClr val="black"/>
              </a:solidFill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3214678" y="3500438"/>
            <a:ext cx="2243154" cy="500066"/>
          </a:xfrm>
          <a:prstGeom prst="roundRect">
            <a:avLst/>
          </a:prstGeom>
          <a:gradFill flip="none" rotWithShape="1">
            <a:gsLst>
              <a:gs pos="0">
                <a:srgbClr val="1C8629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isometricOffAxis2Lef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600" b="1" dirty="0" smtClean="0">
                <a:solidFill>
                  <a:prstClr val="black"/>
                </a:solidFill>
              </a:rPr>
              <a:t>PERSONALISIMO</a:t>
            </a:r>
            <a:endParaRPr lang="es-ES" sz="1600" b="1" dirty="0">
              <a:solidFill>
                <a:prstClr val="black"/>
              </a:solidFill>
            </a:endParaRPr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1836674" y="357188"/>
            <a:ext cx="5400675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EL TESTAMENTO</a:t>
            </a:r>
            <a:endParaRPr lang="es-E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20" name="19 Imagen" descr="derecho_01gran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438" y="428625"/>
            <a:ext cx="1714500" cy="1841500"/>
          </a:xfrm>
          <a:prstGeom prst="rect">
            <a:avLst/>
          </a:prstGeom>
          <a:effectLst>
            <a:outerShdw blurRad="165100" dist="215900" dir="7620000" algn="ctr" rotWithShape="0">
              <a:srgbClr val="000000">
                <a:alpha val="66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71498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 Imagen" descr="fond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5776"/>
            <a:ext cx="9144000" cy="71437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6" name="5 CuadroTexto"/>
          <p:cNvSpPr txBox="1"/>
          <p:nvPr/>
        </p:nvSpPr>
        <p:spPr>
          <a:xfrm>
            <a:off x="857224" y="0"/>
            <a:ext cx="76438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LEY DEL NOTARIADO PLURINACIONAL (LEY 483)</a:t>
            </a:r>
            <a:endParaRPr lang="es-BO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39 Elipse"/>
          <p:cNvSpPr/>
          <p:nvPr/>
        </p:nvSpPr>
        <p:spPr>
          <a:xfrm>
            <a:off x="142844" y="2071678"/>
            <a:ext cx="2571768" cy="27860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8100000" sx="102000" sy="102000" algn="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isometricOffAxis2Lef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600" dirty="0" smtClean="0">
                <a:solidFill>
                  <a:schemeClr val="tx1"/>
                </a:solidFill>
              </a:rPr>
              <a:t>LA NOTARIA O EL NOTARIO DE FE PÚBLICA</a:t>
            </a:r>
            <a:endParaRPr lang="es-BO" sz="2600" dirty="0">
              <a:solidFill>
                <a:schemeClr val="tx1"/>
              </a:solidFill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3143240" y="714356"/>
            <a:ext cx="5214974" cy="57150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err="1" smtClean="0">
                <a:solidFill>
                  <a:schemeClr val="tx1"/>
                </a:solidFill>
              </a:rPr>
              <a:t>Establ</a:t>
            </a:r>
            <a:r>
              <a:rPr lang="es-ES" b="1" dirty="0" smtClean="0">
                <a:solidFill>
                  <a:schemeClr val="tx1"/>
                </a:solidFill>
              </a:rPr>
              <a:t>. un exigente perfil  del futuro notario</a:t>
            </a:r>
            <a:endParaRPr lang="es-BO" b="1" dirty="0">
              <a:solidFill>
                <a:schemeClr val="tx1"/>
              </a:solidFill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3143240" y="1428736"/>
            <a:ext cx="5214974" cy="57150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Profesional en derecho, c/especialidad en D. Notarial</a:t>
            </a:r>
            <a:endParaRPr lang="es-BO" b="1" dirty="0">
              <a:solidFill>
                <a:schemeClr val="tx1"/>
              </a:solidFill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3143240" y="2214554"/>
            <a:ext cx="5214974" cy="500066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Autor y único responsable doc. Notarial – no testigos</a:t>
            </a:r>
            <a:endParaRPr lang="es-BO" b="1" dirty="0">
              <a:solidFill>
                <a:schemeClr val="tx1"/>
              </a:solidFill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3143240" y="2857496"/>
            <a:ext cx="5214974" cy="57150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El E. le delega Fe pública - profesional libre</a:t>
            </a:r>
            <a:endParaRPr lang="es-BO" b="1" dirty="0">
              <a:solidFill>
                <a:schemeClr val="tx1"/>
              </a:solidFill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3143240" y="3571876"/>
            <a:ext cx="5214974" cy="57150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Da fe hechos, actos contratos y negocios </a:t>
            </a:r>
            <a:r>
              <a:rPr lang="es-ES" b="1" dirty="0" err="1" smtClean="0">
                <a:solidFill>
                  <a:schemeClr val="tx1"/>
                </a:solidFill>
              </a:rPr>
              <a:t>jur</a:t>
            </a:r>
            <a:r>
              <a:rPr lang="es-ES" b="1" dirty="0" smtClean="0">
                <a:solidFill>
                  <a:schemeClr val="tx1"/>
                </a:solidFill>
              </a:rPr>
              <a:t>. </a:t>
            </a:r>
            <a:r>
              <a:rPr lang="es-ES" b="1" dirty="0" err="1" smtClean="0">
                <a:solidFill>
                  <a:schemeClr val="tx1"/>
                </a:solidFill>
              </a:rPr>
              <a:t>Tamb</a:t>
            </a:r>
            <a:r>
              <a:rPr lang="es-ES" b="1" dirty="0" smtClean="0">
                <a:solidFill>
                  <a:schemeClr val="tx1"/>
                </a:solidFill>
              </a:rPr>
              <a:t>. </a:t>
            </a:r>
            <a:r>
              <a:rPr lang="es-ES" b="1" dirty="0" err="1" smtClean="0">
                <a:solidFill>
                  <a:schemeClr val="tx1"/>
                </a:solidFill>
              </a:rPr>
              <a:t>Tram</a:t>
            </a:r>
            <a:r>
              <a:rPr lang="es-ES" b="1" dirty="0" smtClean="0">
                <a:solidFill>
                  <a:schemeClr val="tx1"/>
                </a:solidFill>
              </a:rPr>
              <a:t>. vías voluntarias</a:t>
            </a:r>
            <a:endParaRPr lang="es-BO" b="1" dirty="0">
              <a:solidFill>
                <a:schemeClr val="tx1"/>
              </a:solidFill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3143240" y="4286256"/>
            <a:ext cx="5214974" cy="57150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Carrera notarial, indefinida, pero basada en actualización evaluación y control  periódicos.</a:t>
            </a:r>
            <a:endParaRPr lang="es-BO" b="1" dirty="0">
              <a:solidFill>
                <a:schemeClr val="tx1"/>
              </a:solidFill>
            </a:endParaRPr>
          </a:p>
        </p:txBody>
      </p:sp>
      <p:sp>
        <p:nvSpPr>
          <p:cNvPr id="48" name="47 Rectángulo"/>
          <p:cNvSpPr/>
          <p:nvPr/>
        </p:nvSpPr>
        <p:spPr>
          <a:xfrm>
            <a:off x="3143240" y="5000636"/>
            <a:ext cx="5214974" cy="57150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Amplia responsabilidad por su actos = Régimen Disciplinario</a:t>
            </a:r>
            <a:endParaRPr lang="es-BO" b="1" dirty="0">
              <a:solidFill>
                <a:schemeClr val="tx1"/>
              </a:solidFill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3143240" y="5715016"/>
            <a:ext cx="5214974" cy="57150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Asesoramiento, calificación notarial</a:t>
            </a:r>
            <a:endParaRPr lang="es-BO" b="1" dirty="0">
              <a:solidFill>
                <a:schemeClr val="tx1"/>
              </a:solidFill>
            </a:endParaRPr>
          </a:p>
        </p:txBody>
      </p:sp>
      <p:sp>
        <p:nvSpPr>
          <p:cNvPr id="51" name="50 Forma libre"/>
          <p:cNvSpPr/>
          <p:nvPr/>
        </p:nvSpPr>
        <p:spPr>
          <a:xfrm>
            <a:off x="2113505" y="1000108"/>
            <a:ext cx="886859" cy="5429288"/>
          </a:xfrm>
          <a:custGeom>
            <a:avLst/>
            <a:gdLst>
              <a:gd name="connsiteX0" fmla="*/ 0 w 886859"/>
              <a:gd name="connsiteY0" fmla="*/ 179942 h 3975253"/>
              <a:gd name="connsiteX1" fmla="*/ 583894 w 886859"/>
              <a:gd name="connsiteY1" fmla="*/ 257060 h 3975253"/>
              <a:gd name="connsiteX2" fmla="*/ 661012 w 886859"/>
              <a:gd name="connsiteY2" fmla="*/ 1722304 h 3975253"/>
              <a:gd name="connsiteX3" fmla="*/ 859316 w 886859"/>
              <a:gd name="connsiteY3" fmla="*/ 1909590 h 3975253"/>
              <a:gd name="connsiteX4" fmla="*/ 738130 w 886859"/>
              <a:gd name="connsiteY4" fmla="*/ 1997725 h 3975253"/>
              <a:gd name="connsiteX5" fmla="*/ 804232 w 886859"/>
              <a:gd name="connsiteY5" fmla="*/ 3661272 h 3975253"/>
              <a:gd name="connsiteX6" fmla="*/ 242371 w 886859"/>
              <a:gd name="connsiteY6" fmla="*/ 3881610 h 3975253"/>
              <a:gd name="connsiteX7" fmla="*/ 264405 w 886859"/>
              <a:gd name="connsiteY7" fmla="*/ 3881610 h 3975253"/>
              <a:gd name="connsiteX8" fmla="*/ 275422 w 886859"/>
              <a:gd name="connsiteY8" fmla="*/ 3870593 h 3975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6859" h="3975253">
                <a:moveTo>
                  <a:pt x="0" y="179942"/>
                </a:moveTo>
                <a:cubicBezTo>
                  <a:pt x="236862" y="89971"/>
                  <a:pt x="473725" y="0"/>
                  <a:pt x="583894" y="257060"/>
                </a:cubicBezTo>
                <a:cubicBezTo>
                  <a:pt x="694063" y="514120"/>
                  <a:pt x="615108" y="1446882"/>
                  <a:pt x="661012" y="1722304"/>
                </a:cubicBezTo>
                <a:cubicBezTo>
                  <a:pt x="706916" y="1997726"/>
                  <a:pt x="846463" y="1863687"/>
                  <a:pt x="859316" y="1909590"/>
                </a:cubicBezTo>
                <a:cubicBezTo>
                  <a:pt x="872169" y="1955493"/>
                  <a:pt x="747311" y="1705778"/>
                  <a:pt x="738130" y="1997725"/>
                </a:cubicBezTo>
                <a:cubicBezTo>
                  <a:pt x="728949" y="2289672"/>
                  <a:pt x="886859" y="3347291"/>
                  <a:pt x="804232" y="3661272"/>
                </a:cubicBezTo>
                <a:cubicBezTo>
                  <a:pt x="721606" y="3975253"/>
                  <a:pt x="332342" y="3844887"/>
                  <a:pt x="242371" y="3881610"/>
                </a:cubicBezTo>
                <a:cubicBezTo>
                  <a:pt x="152400" y="3918333"/>
                  <a:pt x="258897" y="3883446"/>
                  <a:pt x="264405" y="3881610"/>
                </a:cubicBezTo>
                <a:cubicBezTo>
                  <a:pt x="269913" y="3879774"/>
                  <a:pt x="272667" y="3875183"/>
                  <a:pt x="275422" y="3870593"/>
                </a:cubicBezTo>
              </a:path>
            </a:pathLst>
          </a:custGeom>
          <a:ln w="38100">
            <a:solidFill>
              <a:srgbClr val="FFFF00"/>
            </a:solidFill>
          </a:ln>
          <a:effectLst>
            <a:outerShdw blurRad="50800" dist="38100" dir="8100000" algn="tr" rotWithShape="0">
              <a:prstClr val="black">
                <a:alpha val="7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57" name="56 Flecha derecha">
            <a:hlinkClick r:id="" action="ppaction://hlinkshowjump?jump=nextslide" highlightClick="1">
              <a:snd r:embed="rId3" name="camera.wav"/>
            </a:hlinkClick>
          </p:cNvPr>
          <p:cNvSpPr/>
          <p:nvPr/>
        </p:nvSpPr>
        <p:spPr>
          <a:xfrm>
            <a:off x="7358082" y="6143620"/>
            <a:ext cx="1285884" cy="714380"/>
          </a:xfrm>
          <a:prstGeom prst="rightArrow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Siguiente</a:t>
            </a:r>
            <a:endParaRPr lang="es-B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1484313"/>
            <a:ext cx="5757862" cy="684212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s-MX" sz="2400" b="1" dirty="0" smtClean="0">
                <a:solidFill>
                  <a:schemeClr val="bg1"/>
                </a:solidFill>
                <a:latin typeface="Arial" charset="0"/>
              </a:rPr>
              <a:t>8.1.- </a:t>
            </a:r>
            <a:r>
              <a:rPr lang="es-MX" sz="2000" b="1" dirty="0" smtClean="0">
                <a:solidFill>
                  <a:schemeClr val="bg1"/>
                </a:solidFill>
                <a:latin typeface="Arial" charset="0"/>
              </a:rPr>
              <a:t>CARACTERISTICAS ESCENCIALES.-</a:t>
            </a:r>
            <a:r>
              <a:rPr lang="es-MX" sz="5400" b="1" dirty="0" smtClean="0">
                <a:solidFill>
                  <a:schemeClr val="bg1"/>
                </a:solidFill>
              </a:rPr>
              <a:t> </a:t>
            </a:r>
            <a:endParaRPr lang="es-ES" sz="5400" b="1" dirty="0" smtClean="0">
              <a:solidFill>
                <a:schemeClr val="bg1"/>
              </a:solidFill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1835150" y="333375"/>
            <a:ext cx="54006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b="1" dirty="0" smtClean="0">
                <a:solidFill>
                  <a:srgbClr val="0000FF"/>
                </a:solidFill>
                <a:latin typeface="Arial" charset="0"/>
              </a:rPr>
              <a:t>EL TESTAMENTO</a:t>
            </a:r>
            <a:endParaRPr lang="es-E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2" name="Oval 27"/>
          <p:cNvSpPr>
            <a:spLocks noChangeArrowheads="1"/>
          </p:cNvSpPr>
          <p:nvPr/>
        </p:nvSpPr>
        <p:spPr bwMode="auto">
          <a:xfrm>
            <a:off x="428596" y="3071810"/>
            <a:ext cx="2447925" cy="1655762"/>
          </a:xfrm>
          <a:prstGeom prst="ellipse">
            <a:avLst/>
          </a:prstGeom>
          <a:gradFill>
            <a:gsLst>
              <a:gs pos="0">
                <a:srgbClr val="1C8629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292100" dir="8100000" algn="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isometricTopUp"/>
            <a:lightRig rig="threePt" dir="t"/>
          </a:scene3d>
          <a:sp3d>
            <a:bevelT prst="relaxedInset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600" b="1" dirty="0">
                <a:solidFill>
                  <a:prstClr val="black"/>
                </a:solidFill>
                <a:latin typeface="Arial" charset="0"/>
              </a:rPr>
              <a:t>ACTO JURIDICO</a:t>
            </a:r>
          </a:p>
        </p:txBody>
      </p:sp>
      <p:sp>
        <p:nvSpPr>
          <p:cNvPr id="14" name="13 Rectángulo redondeado"/>
          <p:cNvSpPr/>
          <p:nvPr/>
        </p:nvSpPr>
        <p:spPr>
          <a:xfrm>
            <a:off x="3071802" y="2928934"/>
            <a:ext cx="5143536" cy="642942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isometricOffAxis2Lef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600" dirty="0">
                <a:solidFill>
                  <a:prstClr val="black"/>
                </a:solidFill>
              </a:rPr>
              <a:t>UNILATERAL, PERSONALISIMO, SOLEMNE, REVOCABLE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2714612" y="4643446"/>
            <a:ext cx="5857916" cy="714380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isometricOffAxis2Lef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900" dirty="0">
                <a:solidFill>
                  <a:prstClr val="black"/>
                </a:solidFill>
              </a:rPr>
              <a:t>Acto de disposición patrimonial, u otros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900" dirty="0">
                <a:solidFill>
                  <a:prstClr val="black"/>
                </a:solidFill>
              </a:rPr>
              <a:t>y produce efectos a muerte de testador</a:t>
            </a:r>
          </a:p>
        </p:txBody>
      </p:sp>
      <p:sp>
        <p:nvSpPr>
          <p:cNvPr id="16" name="15 Flecha curvada hacia la izquierda"/>
          <p:cNvSpPr/>
          <p:nvPr/>
        </p:nvSpPr>
        <p:spPr>
          <a:xfrm rot="14149355">
            <a:off x="2320925" y="2138363"/>
            <a:ext cx="860425" cy="1520825"/>
          </a:xfrm>
          <a:prstGeom prst="curvedLeftArrow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600">
              <a:solidFill>
                <a:prstClr val="white"/>
              </a:solidFill>
            </a:endParaRPr>
          </a:p>
        </p:txBody>
      </p:sp>
      <p:sp>
        <p:nvSpPr>
          <p:cNvPr id="18" name="17 Flecha curvada hacia arriba"/>
          <p:cNvSpPr/>
          <p:nvPr/>
        </p:nvSpPr>
        <p:spPr>
          <a:xfrm rot="2546881">
            <a:off x="1785938" y="4143375"/>
            <a:ext cx="1500187" cy="857250"/>
          </a:xfrm>
          <a:prstGeom prst="curvedUpArrow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600">
              <a:solidFill>
                <a:prstClr val="white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836674" y="357188"/>
            <a:ext cx="5400675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EL TESTAMENTO</a:t>
            </a:r>
            <a:endParaRPr lang="es-E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20" name="19 Imagen" descr="derecho_01gran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75" y="357188"/>
            <a:ext cx="1662113" cy="1785937"/>
          </a:xfrm>
          <a:prstGeom prst="rect">
            <a:avLst/>
          </a:prstGeom>
          <a:effectLst>
            <a:outerShdw blurRad="165100" dist="215900" dir="7620000" algn="ctr" rotWithShape="0">
              <a:srgbClr val="000000">
                <a:alpha val="66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49910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85813" y="1214438"/>
            <a:ext cx="4816475" cy="684212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s-MX" sz="2400" b="1" dirty="0" smtClean="0">
                <a:solidFill>
                  <a:schemeClr val="bg1"/>
                </a:solidFill>
                <a:latin typeface="Arial" charset="0"/>
              </a:rPr>
              <a:t>8.4.- </a:t>
            </a:r>
            <a:r>
              <a:rPr lang="es-MX" sz="2000" b="1" dirty="0" smtClean="0">
                <a:solidFill>
                  <a:schemeClr val="bg1"/>
                </a:solidFill>
                <a:latin typeface="Arial" charset="0"/>
              </a:rPr>
              <a:t>CLASES DE TESTAMENTOS.-</a:t>
            </a:r>
            <a:r>
              <a:rPr lang="es-MX" sz="5400" b="1" dirty="0" smtClean="0">
                <a:solidFill>
                  <a:schemeClr val="bg1"/>
                </a:solidFill>
              </a:rPr>
              <a:t> </a:t>
            </a:r>
            <a:endParaRPr lang="es-ES" sz="5400" b="1" dirty="0" smtClean="0">
              <a:solidFill>
                <a:schemeClr val="bg1"/>
              </a:solidFill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1835150" y="333375"/>
            <a:ext cx="54006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b="1" dirty="0" smtClean="0">
                <a:solidFill>
                  <a:srgbClr val="0000FF"/>
                </a:solidFill>
                <a:latin typeface="Arial" charset="0"/>
              </a:rPr>
              <a:t>EL TESTAMENTO</a:t>
            </a:r>
            <a:endParaRPr lang="es-E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4500562" y="1928802"/>
            <a:ext cx="3143272" cy="64294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isometricOffAxis2Lef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000" b="1" dirty="0">
                <a:solidFill>
                  <a:prstClr val="black"/>
                </a:solidFill>
              </a:rPr>
              <a:t>TESTAM. ABIERTO</a:t>
            </a:r>
          </a:p>
        </p:txBody>
      </p:sp>
      <p:sp>
        <p:nvSpPr>
          <p:cNvPr id="11" name="10 Cilindro"/>
          <p:cNvSpPr/>
          <p:nvPr/>
        </p:nvSpPr>
        <p:spPr>
          <a:xfrm>
            <a:off x="571500" y="4357688"/>
            <a:ext cx="2857500" cy="1714500"/>
          </a:xfrm>
          <a:prstGeom prst="can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outerShdw blurRad="177800" dist="215900" dir="8100000" algn="tr" rotWithShape="0">
              <a:prstClr val="black">
                <a:alpha val="5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 dirty="0">
                <a:solidFill>
                  <a:prstClr val="black"/>
                </a:solidFill>
              </a:rPr>
              <a:t>ESPECIALES</a:t>
            </a:r>
          </a:p>
        </p:txBody>
      </p:sp>
      <p:sp>
        <p:nvSpPr>
          <p:cNvPr id="16" name="15 Flecha curvada hacia la izquierda"/>
          <p:cNvSpPr/>
          <p:nvPr/>
        </p:nvSpPr>
        <p:spPr>
          <a:xfrm rot="14146321">
            <a:off x="3332957" y="1299369"/>
            <a:ext cx="808037" cy="2193925"/>
          </a:xfrm>
          <a:prstGeom prst="curvedLeftArrow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600">
              <a:solidFill>
                <a:prstClr val="white"/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4500562" y="2714620"/>
            <a:ext cx="3143272" cy="64294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isometricOffAxis2Lef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000" b="1" dirty="0">
                <a:solidFill>
                  <a:prstClr val="black"/>
                </a:solidFill>
              </a:rPr>
              <a:t>TESTAM. CERRADO</a:t>
            </a:r>
          </a:p>
        </p:txBody>
      </p:sp>
      <p:sp>
        <p:nvSpPr>
          <p:cNvPr id="23" name="22 Rectángulo redondeado"/>
          <p:cNvSpPr/>
          <p:nvPr/>
        </p:nvSpPr>
        <p:spPr>
          <a:xfrm>
            <a:off x="4500562" y="3992566"/>
            <a:ext cx="3714776" cy="571504"/>
          </a:xfrm>
          <a:prstGeom prst="roundRect">
            <a:avLst/>
          </a:prstGeom>
          <a:solidFill>
            <a:srgbClr val="1C8629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ContrastingLeftFacing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T. en caso de</a:t>
            </a:r>
          </a:p>
          <a:p>
            <a:pPr algn="ctr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RIESGO GRAVE</a:t>
            </a:r>
          </a:p>
        </p:txBody>
      </p:sp>
      <p:sp>
        <p:nvSpPr>
          <p:cNvPr id="25" name="24 Rectángulo redondeado"/>
          <p:cNvSpPr/>
          <p:nvPr/>
        </p:nvSpPr>
        <p:spPr>
          <a:xfrm>
            <a:off x="5000628" y="4640270"/>
            <a:ext cx="3714776" cy="571504"/>
          </a:xfrm>
          <a:prstGeom prst="roundRect">
            <a:avLst/>
          </a:prstGeom>
          <a:solidFill>
            <a:srgbClr val="1C8629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ContrastingLeftFacing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T. A bordo de</a:t>
            </a:r>
          </a:p>
          <a:p>
            <a:pPr algn="ctr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NAVE O AERONAVE</a:t>
            </a:r>
          </a:p>
        </p:txBody>
      </p:sp>
      <p:sp>
        <p:nvSpPr>
          <p:cNvPr id="26" name="25 Rectángulo redondeado"/>
          <p:cNvSpPr/>
          <p:nvPr/>
        </p:nvSpPr>
        <p:spPr>
          <a:xfrm>
            <a:off x="4735514" y="5135574"/>
            <a:ext cx="3714776" cy="571504"/>
          </a:xfrm>
          <a:prstGeom prst="roundRect">
            <a:avLst/>
          </a:prstGeom>
          <a:solidFill>
            <a:srgbClr val="1C8629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ContrastingLeftFacing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T. En acción de</a:t>
            </a:r>
          </a:p>
          <a:p>
            <a:pPr algn="ctr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GUERRA o PRISIONERO</a:t>
            </a:r>
          </a:p>
        </p:txBody>
      </p:sp>
      <p:sp>
        <p:nvSpPr>
          <p:cNvPr id="27" name="26 Rectángulo redondeado"/>
          <p:cNvSpPr/>
          <p:nvPr/>
        </p:nvSpPr>
        <p:spPr>
          <a:xfrm>
            <a:off x="4462462" y="5597540"/>
            <a:ext cx="3714776" cy="571504"/>
          </a:xfrm>
          <a:prstGeom prst="roundRect">
            <a:avLst/>
          </a:prstGeom>
          <a:solidFill>
            <a:srgbClr val="1C8629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ContrastingLeftFacing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T. OLOGRAFO</a:t>
            </a:r>
          </a:p>
        </p:txBody>
      </p:sp>
      <p:sp>
        <p:nvSpPr>
          <p:cNvPr id="28" name="27 Rectángulo redondeado"/>
          <p:cNvSpPr/>
          <p:nvPr/>
        </p:nvSpPr>
        <p:spPr>
          <a:xfrm>
            <a:off x="3929058" y="5929330"/>
            <a:ext cx="3714776" cy="571504"/>
          </a:xfrm>
          <a:prstGeom prst="roundRect">
            <a:avLst/>
          </a:prstGeom>
          <a:solidFill>
            <a:srgbClr val="1C8629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ContrastingLeftFacing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T. CAMPESINO</a:t>
            </a:r>
          </a:p>
        </p:txBody>
      </p:sp>
      <p:sp>
        <p:nvSpPr>
          <p:cNvPr id="18" name="17 Flecha curvada hacia arriba"/>
          <p:cNvSpPr/>
          <p:nvPr/>
        </p:nvSpPr>
        <p:spPr>
          <a:xfrm rot="21396913">
            <a:off x="2916238" y="3057525"/>
            <a:ext cx="2263775" cy="857250"/>
          </a:xfrm>
          <a:prstGeom prst="curvedUpArrow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600">
              <a:solidFill>
                <a:prstClr val="white"/>
              </a:solidFill>
            </a:endParaRPr>
          </a:p>
        </p:txBody>
      </p:sp>
      <p:cxnSp>
        <p:nvCxnSpPr>
          <p:cNvPr id="30" name="29 Conector recto de flecha"/>
          <p:cNvCxnSpPr/>
          <p:nvPr/>
        </p:nvCxnSpPr>
        <p:spPr>
          <a:xfrm flipV="1">
            <a:off x="3357554" y="4000504"/>
            <a:ext cx="1928826" cy="857256"/>
          </a:xfrm>
          <a:prstGeom prst="straightConnector1">
            <a:avLst/>
          </a:prstGeom>
          <a:ln w="73025">
            <a:solidFill>
              <a:srgbClr val="FFFF99"/>
            </a:solidFill>
            <a:tailEnd type="arrow"/>
          </a:ln>
          <a:effectLst>
            <a:outerShdw blurRad="50800" dist="50800" dir="5400000" algn="ctr" rotWithShape="0">
              <a:schemeClr val="bg1">
                <a:lumMod val="75000"/>
                <a:lumOff val="25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/>
          <p:nvPr/>
        </p:nvCxnSpPr>
        <p:spPr>
          <a:xfrm flipV="1">
            <a:off x="3428992" y="4572008"/>
            <a:ext cx="2214578" cy="642942"/>
          </a:xfrm>
          <a:prstGeom prst="straightConnector1">
            <a:avLst/>
          </a:prstGeom>
          <a:ln w="73025">
            <a:solidFill>
              <a:srgbClr val="FFFF99"/>
            </a:solidFill>
            <a:tailEnd type="arrow"/>
          </a:ln>
          <a:effectLst>
            <a:outerShdw blurRad="50800" dist="50800" dir="5400000" algn="ctr" rotWithShape="0">
              <a:schemeClr val="bg1">
                <a:lumMod val="75000"/>
                <a:lumOff val="25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/>
          <p:nvPr/>
        </p:nvCxnSpPr>
        <p:spPr>
          <a:xfrm flipV="1">
            <a:off x="3428992" y="5143512"/>
            <a:ext cx="2000264" cy="285752"/>
          </a:xfrm>
          <a:prstGeom prst="straightConnector1">
            <a:avLst/>
          </a:prstGeom>
          <a:ln w="73025">
            <a:solidFill>
              <a:srgbClr val="FFFF99"/>
            </a:solidFill>
            <a:tailEnd type="arrow"/>
          </a:ln>
          <a:effectLst>
            <a:outerShdw blurRad="50800" dist="50800" dir="5400000" algn="ctr" rotWithShape="0">
              <a:schemeClr val="bg1">
                <a:lumMod val="75000"/>
                <a:lumOff val="25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/>
          <p:nvPr/>
        </p:nvCxnSpPr>
        <p:spPr>
          <a:xfrm flipV="1">
            <a:off x="3428992" y="5572140"/>
            <a:ext cx="1714512" cy="71438"/>
          </a:xfrm>
          <a:prstGeom prst="straightConnector1">
            <a:avLst/>
          </a:prstGeom>
          <a:ln w="73025">
            <a:solidFill>
              <a:srgbClr val="FFFF99"/>
            </a:solidFill>
            <a:tailEnd type="arrow"/>
          </a:ln>
          <a:effectLst>
            <a:outerShdw blurRad="50800" dist="50800" dir="5400000" algn="ctr" rotWithShape="0">
              <a:schemeClr val="bg1">
                <a:lumMod val="75000"/>
                <a:lumOff val="25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 de flecha"/>
          <p:cNvCxnSpPr/>
          <p:nvPr/>
        </p:nvCxnSpPr>
        <p:spPr>
          <a:xfrm>
            <a:off x="3357554" y="5857892"/>
            <a:ext cx="1357322" cy="142876"/>
          </a:xfrm>
          <a:prstGeom prst="straightConnector1">
            <a:avLst/>
          </a:prstGeom>
          <a:ln w="73025">
            <a:solidFill>
              <a:srgbClr val="FFFF99"/>
            </a:solidFill>
            <a:tailEnd type="arrow"/>
          </a:ln>
          <a:effectLst>
            <a:outerShdw blurRad="50800" dist="50800" dir="5400000" algn="ctr" rotWithShape="0">
              <a:schemeClr val="bg1">
                <a:lumMod val="75000"/>
                <a:lumOff val="25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ilindro"/>
          <p:cNvSpPr/>
          <p:nvPr/>
        </p:nvSpPr>
        <p:spPr>
          <a:xfrm>
            <a:off x="428625" y="2143125"/>
            <a:ext cx="2857500" cy="1714500"/>
          </a:xfrm>
          <a:prstGeom prst="can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outerShdw blurRad="177800" dist="215900" dir="8100000" algn="tr" rotWithShape="0">
              <a:prstClr val="black">
                <a:alpha val="5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 dirty="0">
                <a:solidFill>
                  <a:prstClr val="black"/>
                </a:solidFill>
              </a:rPr>
              <a:t>SOLEMNES</a:t>
            </a: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836674" y="357188"/>
            <a:ext cx="5400675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EL TESTAMENTO</a:t>
            </a:r>
            <a:endParaRPr lang="es-E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20" name="19 Imagen" descr="derecho_01gran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75" y="357188"/>
            <a:ext cx="1662113" cy="1785937"/>
          </a:xfrm>
          <a:prstGeom prst="rect">
            <a:avLst/>
          </a:prstGeom>
          <a:effectLst>
            <a:outerShdw blurRad="165100" dist="215900" dir="7620000" algn="ctr" rotWithShape="0">
              <a:srgbClr val="000000">
                <a:alpha val="66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50072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 Imagen" descr="fond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5776"/>
            <a:ext cx="9144000" cy="71437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6" name="5 CuadroTexto"/>
          <p:cNvSpPr txBox="1"/>
          <p:nvPr/>
        </p:nvSpPr>
        <p:spPr>
          <a:xfrm>
            <a:off x="928662" y="2857496"/>
            <a:ext cx="7643866" cy="938719"/>
          </a:xfrm>
          <a:prstGeom prst="rect">
            <a:avLst/>
          </a:prstGeom>
          <a:noFill/>
          <a:effectLst>
            <a:outerShdw dist="88900" dir="8100000" algn="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5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GRACIAS</a:t>
            </a:r>
            <a:endParaRPr lang="es-BO" sz="5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Flecha izquierda">
            <a:hlinkClick r:id="rId3" action="ppaction://hlinksldjump" highlightClick="1">
              <a:snd r:embed="rId4" name="arrow.wav"/>
            </a:hlinkClick>
          </p:cNvPr>
          <p:cNvSpPr/>
          <p:nvPr/>
        </p:nvSpPr>
        <p:spPr>
          <a:xfrm>
            <a:off x="214282" y="428604"/>
            <a:ext cx="1000132" cy="642942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MENU</a:t>
            </a:r>
            <a:endParaRPr lang="es-BO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 Imagen" descr="fond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5776"/>
            <a:ext cx="9144000" cy="71437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6" name="5 CuadroTexto"/>
          <p:cNvSpPr txBox="1"/>
          <p:nvPr/>
        </p:nvSpPr>
        <p:spPr>
          <a:xfrm>
            <a:off x="857224" y="0"/>
            <a:ext cx="76438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LEY DEL NOTARIADO PLURINACIONAL (LEY 483)</a:t>
            </a:r>
            <a:endParaRPr lang="es-BO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39 Elipse"/>
          <p:cNvSpPr/>
          <p:nvPr/>
        </p:nvSpPr>
        <p:spPr>
          <a:xfrm>
            <a:off x="142844" y="2071678"/>
            <a:ext cx="2571768" cy="27860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8100000" sx="102000" sy="102000" algn="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isometricOffAxis2Lef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600" dirty="0" smtClean="0">
                <a:solidFill>
                  <a:schemeClr val="tx1"/>
                </a:solidFill>
              </a:rPr>
              <a:t>LA NOTARIA O EL NOTARIO DE FE PÚBLICA</a:t>
            </a:r>
            <a:endParaRPr lang="es-BO" sz="2600" dirty="0">
              <a:solidFill>
                <a:schemeClr val="tx1"/>
              </a:solidFill>
            </a:endParaRPr>
          </a:p>
        </p:txBody>
      </p:sp>
      <p:sp>
        <p:nvSpPr>
          <p:cNvPr id="51" name="50 Forma libre"/>
          <p:cNvSpPr/>
          <p:nvPr/>
        </p:nvSpPr>
        <p:spPr>
          <a:xfrm>
            <a:off x="2113505" y="1000108"/>
            <a:ext cx="886859" cy="5429288"/>
          </a:xfrm>
          <a:custGeom>
            <a:avLst/>
            <a:gdLst>
              <a:gd name="connsiteX0" fmla="*/ 0 w 886859"/>
              <a:gd name="connsiteY0" fmla="*/ 179942 h 3975253"/>
              <a:gd name="connsiteX1" fmla="*/ 583894 w 886859"/>
              <a:gd name="connsiteY1" fmla="*/ 257060 h 3975253"/>
              <a:gd name="connsiteX2" fmla="*/ 661012 w 886859"/>
              <a:gd name="connsiteY2" fmla="*/ 1722304 h 3975253"/>
              <a:gd name="connsiteX3" fmla="*/ 859316 w 886859"/>
              <a:gd name="connsiteY3" fmla="*/ 1909590 h 3975253"/>
              <a:gd name="connsiteX4" fmla="*/ 738130 w 886859"/>
              <a:gd name="connsiteY4" fmla="*/ 1997725 h 3975253"/>
              <a:gd name="connsiteX5" fmla="*/ 804232 w 886859"/>
              <a:gd name="connsiteY5" fmla="*/ 3661272 h 3975253"/>
              <a:gd name="connsiteX6" fmla="*/ 242371 w 886859"/>
              <a:gd name="connsiteY6" fmla="*/ 3881610 h 3975253"/>
              <a:gd name="connsiteX7" fmla="*/ 264405 w 886859"/>
              <a:gd name="connsiteY7" fmla="*/ 3881610 h 3975253"/>
              <a:gd name="connsiteX8" fmla="*/ 275422 w 886859"/>
              <a:gd name="connsiteY8" fmla="*/ 3870593 h 3975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6859" h="3975253">
                <a:moveTo>
                  <a:pt x="0" y="179942"/>
                </a:moveTo>
                <a:cubicBezTo>
                  <a:pt x="236862" y="89971"/>
                  <a:pt x="473725" y="0"/>
                  <a:pt x="583894" y="257060"/>
                </a:cubicBezTo>
                <a:cubicBezTo>
                  <a:pt x="694063" y="514120"/>
                  <a:pt x="615108" y="1446882"/>
                  <a:pt x="661012" y="1722304"/>
                </a:cubicBezTo>
                <a:cubicBezTo>
                  <a:pt x="706916" y="1997726"/>
                  <a:pt x="846463" y="1863687"/>
                  <a:pt x="859316" y="1909590"/>
                </a:cubicBezTo>
                <a:cubicBezTo>
                  <a:pt x="872169" y="1955493"/>
                  <a:pt x="747311" y="1705778"/>
                  <a:pt x="738130" y="1997725"/>
                </a:cubicBezTo>
                <a:cubicBezTo>
                  <a:pt x="728949" y="2289672"/>
                  <a:pt x="886859" y="3347291"/>
                  <a:pt x="804232" y="3661272"/>
                </a:cubicBezTo>
                <a:cubicBezTo>
                  <a:pt x="721606" y="3975253"/>
                  <a:pt x="332342" y="3844887"/>
                  <a:pt x="242371" y="3881610"/>
                </a:cubicBezTo>
                <a:cubicBezTo>
                  <a:pt x="152400" y="3918333"/>
                  <a:pt x="258897" y="3883446"/>
                  <a:pt x="264405" y="3881610"/>
                </a:cubicBezTo>
                <a:cubicBezTo>
                  <a:pt x="269913" y="3879774"/>
                  <a:pt x="272667" y="3875183"/>
                  <a:pt x="275422" y="3870593"/>
                </a:cubicBezTo>
              </a:path>
            </a:pathLst>
          </a:custGeom>
          <a:ln w="38100">
            <a:solidFill>
              <a:srgbClr val="FFFF00"/>
            </a:solidFill>
          </a:ln>
          <a:effectLst>
            <a:outerShdw blurRad="50800" dist="38100" dir="8100000" algn="tr" rotWithShape="0">
              <a:prstClr val="black">
                <a:alpha val="7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14" name="13 Flecha abajo"/>
          <p:cNvSpPr/>
          <p:nvPr/>
        </p:nvSpPr>
        <p:spPr>
          <a:xfrm>
            <a:off x="3000364" y="928670"/>
            <a:ext cx="5643602" cy="928694"/>
          </a:xfrm>
          <a:prstGeom prst="downArrow">
            <a:avLst>
              <a:gd name="adj1" fmla="val 90604"/>
              <a:gd name="adj2" fmla="val 50000"/>
            </a:avLst>
          </a:prstGeom>
          <a:solidFill>
            <a:srgbClr val="339933"/>
          </a:solidFill>
          <a:effectLst>
            <a:outerShdw blurRad="50800" dist="38100" dir="8100000" sx="102000" sy="102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2000" b="1" dirty="0" smtClean="0"/>
              <a:t>ÁMBITO INDÍGENA ORIGINARIO CAMPESINO</a:t>
            </a:r>
            <a:endParaRPr lang="es-BO" sz="2000" b="1" dirty="0"/>
          </a:p>
        </p:txBody>
      </p:sp>
      <p:sp>
        <p:nvSpPr>
          <p:cNvPr id="16" name="15 Rectángulo redondeado"/>
          <p:cNvSpPr/>
          <p:nvPr/>
        </p:nvSpPr>
        <p:spPr>
          <a:xfrm>
            <a:off x="3071802" y="2500306"/>
            <a:ext cx="1643074" cy="4286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tx1"/>
                </a:solidFill>
              </a:rPr>
              <a:t>COORDINACION</a:t>
            </a:r>
            <a:endParaRPr lang="es-BO" sz="1600" b="1" dirty="0">
              <a:solidFill>
                <a:schemeClr val="tx1"/>
              </a:solidFill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3143240" y="3786190"/>
            <a:ext cx="1714512" cy="4286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tx1"/>
                </a:solidFill>
              </a:rPr>
              <a:t>COOPERACIÓN</a:t>
            </a:r>
            <a:endParaRPr lang="es-BO" sz="1600" b="1" dirty="0">
              <a:solidFill>
                <a:schemeClr val="tx1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3143240" y="5000636"/>
            <a:ext cx="1714512" cy="5715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tx1"/>
                </a:solidFill>
              </a:rPr>
              <a:t>CONOC. DE OTROS SISTEMAS</a:t>
            </a:r>
            <a:endParaRPr lang="es-BO" sz="1600" b="1" dirty="0">
              <a:solidFill>
                <a:schemeClr val="tx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857752" y="2428868"/>
            <a:ext cx="3857652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</a:pPr>
            <a:r>
              <a:rPr lang="es-ES" dirty="0" smtClean="0"/>
              <a:t>P/incorporación de </a:t>
            </a:r>
            <a:r>
              <a:rPr lang="es-ES" dirty="0" err="1" smtClean="0"/>
              <a:t>serv</a:t>
            </a:r>
            <a:r>
              <a:rPr lang="es-ES" dirty="0" smtClean="0"/>
              <a:t>. notarial en marco de sistema jurídico Propio</a:t>
            </a:r>
            <a:endParaRPr lang="es-BO" dirty="0"/>
          </a:p>
        </p:txBody>
      </p:sp>
      <p:sp>
        <p:nvSpPr>
          <p:cNvPr id="20" name="19 CuadroTexto"/>
          <p:cNvSpPr txBox="1"/>
          <p:nvPr/>
        </p:nvSpPr>
        <p:spPr>
          <a:xfrm>
            <a:off x="5000628" y="3714752"/>
            <a:ext cx="3786214" cy="534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s-ES" dirty="0" err="1" smtClean="0"/>
              <a:t>Otorg</a:t>
            </a:r>
            <a:r>
              <a:rPr lang="es-ES" dirty="0" smtClean="0"/>
              <a:t>. Gratuita </a:t>
            </a:r>
            <a:r>
              <a:rPr lang="es-ES" dirty="0" err="1" smtClean="0"/>
              <a:t>docs</a:t>
            </a:r>
            <a:r>
              <a:rPr lang="es-ES" dirty="0" smtClean="0"/>
              <a:t>. de constitución, copias, testimonio o certificaciones</a:t>
            </a:r>
            <a:endParaRPr lang="es-BO" dirty="0"/>
          </a:p>
        </p:txBody>
      </p:sp>
      <p:sp>
        <p:nvSpPr>
          <p:cNvPr id="21" name="20 CuadroTexto"/>
          <p:cNvSpPr txBox="1"/>
          <p:nvPr/>
        </p:nvSpPr>
        <p:spPr>
          <a:xfrm>
            <a:off x="4929190" y="4929198"/>
            <a:ext cx="3857652" cy="970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</a:pPr>
            <a:r>
              <a:rPr lang="es-BO" dirty="0" smtClean="0"/>
              <a:t>Deber=conocer normas y </a:t>
            </a:r>
            <a:r>
              <a:rPr lang="es-BO" dirty="0" err="1" smtClean="0"/>
              <a:t>procedim</a:t>
            </a:r>
            <a:r>
              <a:rPr lang="es-BO" dirty="0" smtClean="0"/>
              <a:t>. propios q/practican comunidades o pueblos </a:t>
            </a:r>
            <a:r>
              <a:rPr lang="es-BO" dirty="0" err="1" smtClean="0"/>
              <a:t>indíg</a:t>
            </a:r>
            <a:r>
              <a:rPr lang="es-BO" dirty="0" smtClean="0"/>
              <a:t>/</a:t>
            </a:r>
            <a:r>
              <a:rPr lang="es-BO" dirty="0" err="1" smtClean="0"/>
              <a:t>orig</a:t>
            </a:r>
            <a:r>
              <a:rPr lang="es-BO" dirty="0" smtClean="0"/>
              <a:t>/camp./</a:t>
            </a:r>
            <a:r>
              <a:rPr lang="es-BO" dirty="0" err="1" smtClean="0"/>
              <a:t>afrob</a:t>
            </a:r>
            <a:r>
              <a:rPr lang="es-BO" dirty="0" smtClean="0"/>
              <a:t>. en </a:t>
            </a:r>
            <a:r>
              <a:rPr lang="es-BO" dirty="0" err="1" smtClean="0"/>
              <a:t>ámb</a:t>
            </a:r>
            <a:r>
              <a:rPr lang="es-BO" dirty="0" smtClean="0"/>
              <a:t>. </a:t>
            </a:r>
            <a:r>
              <a:rPr lang="es-BO" dirty="0" err="1" smtClean="0"/>
              <a:t>territ</a:t>
            </a:r>
            <a:r>
              <a:rPr lang="es-BO" dirty="0" smtClean="0"/>
              <a:t>. q/ejercen servicio notarial</a:t>
            </a:r>
            <a:endParaRPr lang="es-BO" dirty="0"/>
          </a:p>
        </p:txBody>
      </p:sp>
      <p:sp>
        <p:nvSpPr>
          <p:cNvPr id="13" name="12 Flecha izquierda">
            <a:hlinkClick r:id="rId3" action="ppaction://hlinksldjump" highlightClick="1">
              <a:snd r:embed="rId4" name="arrow.wav"/>
            </a:hlinkClick>
          </p:cNvPr>
          <p:cNvSpPr/>
          <p:nvPr/>
        </p:nvSpPr>
        <p:spPr>
          <a:xfrm>
            <a:off x="214282" y="428604"/>
            <a:ext cx="1071570" cy="785818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MENU</a:t>
            </a:r>
            <a:endParaRPr lang="es-BO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 Imagen" descr="fond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5776"/>
            <a:ext cx="9144000" cy="71437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6" name="5 CuadroTexto"/>
          <p:cNvSpPr txBox="1"/>
          <p:nvPr/>
        </p:nvSpPr>
        <p:spPr>
          <a:xfrm>
            <a:off x="857224" y="0"/>
            <a:ext cx="76438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LEY DEL NOTARIADO PLURINACIONAL (LEY 483)</a:t>
            </a:r>
            <a:endParaRPr lang="es-BO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2928926" y="2214554"/>
            <a:ext cx="1928826" cy="4286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tx1"/>
                </a:solidFill>
              </a:rPr>
              <a:t>PROTOCOLARES</a:t>
            </a:r>
            <a:endParaRPr lang="es-BO" sz="1600" b="1" dirty="0">
              <a:solidFill>
                <a:schemeClr val="tx1"/>
              </a:solidFill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2928926" y="3357562"/>
            <a:ext cx="2143140" cy="4286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tx1"/>
                </a:solidFill>
              </a:rPr>
              <a:t>EXTRAPROTOCOLARES</a:t>
            </a:r>
            <a:endParaRPr lang="es-BO" sz="1600" b="1" dirty="0">
              <a:solidFill>
                <a:schemeClr val="tx1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3000364" y="4500570"/>
            <a:ext cx="1714512" cy="5715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tx1"/>
                </a:solidFill>
              </a:rPr>
              <a:t>TRAM. EN VIA VOLUNTARIA</a:t>
            </a:r>
            <a:endParaRPr lang="es-BO" sz="1600" b="1" dirty="0">
              <a:solidFill>
                <a:schemeClr val="tx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143504" y="2214554"/>
            <a:ext cx="3500462" cy="316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</a:pPr>
            <a:r>
              <a:rPr lang="es-ES" dirty="0" smtClean="0"/>
              <a:t>Escrituras, poderes, otros.</a:t>
            </a:r>
            <a:endParaRPr lang="es-BO" dirty="0"/>
          </a:p>
        </p:txBody>
      </p:sp>
      <p:sp>
        <p:nvSpPr>
          <p:cNvPr id="20" name="19 CuadroTexto"/>
          <p:cNvSpPr txBox="1"/>
          <p:nvPr/>
        </p:nvSpPr>
        <p:spPr>
          <a:xfrm>
            <a:off x="5214942" y="3286124"/>
            <a:ext cx="3429024" cy="534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s-ES" dirty="0" smtClean="0"/>
              <a:t>Actas, diligencias, certificaciones, cartas notariales, constancias.</a:t>
            </a:r>
            <a:endParaRPr lang="es-BO" dirty="0"/>
          </a:p>
        </p:txBody>
      </p:sp>
      <p:sp>
        <p:nvSpPr>
          <p:cNvPr id="21" name="20 CuadroTexto"/>
          <p:cNvSpPr txBox="1"/>
          <p:nvPr/>
        </p:nvSpPr>
        <p:spPr>
          <a:xfrm>
            <a:off x="4929190" y="3931558"/>
            <a:ext cx="4000528" cy="277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es-BO" sz="1700" dirty="0" smtClean="0"/>
              <a:t>Retención o recuperación de la posesión de bienes inmuebles;</a:t>
            </a:r>
            <a:br>
              <a:rPr lang="es-BO" sz="1700" dirty="0" smtClean="0"/>
            </a:br>
            <a:r>
              <a:rPr lang="es-BO" sz="1700" dirty="0" smtClean="0"/>
              <a:t>Deslinde y </a:t>
            </a:r>
            <a:r>
              <a:rPr lang="es-BO" sz="1700" dirty="0" err="1" smtClean="0"/>
              <a:t>amojon</a:t>
            </a:r>
            <a:r>
              <a:rPr lang="es-BO" sz="1700" dirty="0" smtClean="0"/>
              <a:t>. en predios urbanos;</a:t>
            </a:r>
            <a:br>
              <a:rPr lang="es-BO" sz="1700" dirty="0" smtClean="0"/>
            </a:br>
            <a:r>
              <a:rPr lang="es-BO" sz="1700" dirty="0" smtClean="0"/>
              <a:t>Divisiones o particiones </a:t>
            </a:r>
            <a:r>
              <a:rPr lang="es-BO" sz="1700" dirty="0" err="1" smtClean="0"/>
              <a:t>inmob</a:t>
            </a:r>
            <a:r>
              <a:rPr lang="es-BO" sz="1700" dirty="0" smtClean="0"/>
              <a:t>.</a:t>
            </a:r>
            <a:br>
              <a:rPr lang="es-BO" sz="1700" dirty="0" smtClean="0"/>
            </a:br>
            <a:r>
              <a:rPr lang="es-BO" sz="1700" dirty="0" smtClean="0"/>
              <a:t>Aclaración de límites y medianerías;</a:t>
            </a:r>
            <a:br>
              <a:rPr lang="es-BO" sz="1700" dirty="0" smtClean="0"/>
            </a:br>
            <a:r>
              <a:rPr lang="es-BO" sz="1700" dirty="0" smtClean="0"/>
              <a:t>Procesos sucesorios sin testamento;</a:t>
            </a:r>
            <a:br>
              <a:rPr lang="es-BO" sz="1700" dirty="0" smtClean="0"/>
            </a:br>
            <a:r>
              <a:rPr lang="es-BO" sz="1700" dirty="0" smtClean="0"/>
              <a:t>División y partición de herencia;</a:t>
            </a:r>
            <a:br>
              <a:rPr lang="es-BO" sz="1700" dirty="0" smtClean="0"/>
            </a:br>
            <a:r>
              <a:rPr lang="es-BO" sz="1700" dirty="0" smtClean="0"/>
              <a:t>Apertura de testamentos cerrados; </a:t>
            </a:r>
            <a:br>
              <a:rPr lang="es-BO" sz="1700" dirty="0" smtClean="0"/>
            </a:br>
            <a:r>
              <a:rPr lang="es-BO" sz="1700" dirty="0" smtClean="0"/>
              <a:t>Divorcio de mutuo acuerdo;</a:t>
            </a:r>
            <a:br>
              <a:rPr lang="es-BO" sz="1700" dirty="0" smtClean="0"/>
            </a:br>
            <a:r>
              <a:rPr lang="es-BO" sz="1700" dirty="0" smtClean="0"/>
              <a:t>Permisos de viaje al exterior de menores, solicitados por ambos padres.</a:t>
            </a:r>
            <a:endParaRPr lang="es-BO" sz="1700" dirty="0"/>
          </a:p>
        </p:txBody>
      </p:sp>
      <p:sp>
        <p:nvSpPr>
          <p:cNvPr id="22" name="21 Rectángulo redondeado"/>
          <p:cNvSpPr/>
          <p:nvPr/>
        </p:nvSpPr>
        <p:spPr>
          <a:xfrm>
            <a:off x="357158" y="2285992"/>
            <a:ext cx="2214578" cy="20717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  <a:scene3d>
            <a:camera prst="perspectiveHeroicExtreme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 DOCUMENTO NOTARIAL</a:t>
            </a:r>
            <a:endParaRPr lang="es-BO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1" name="50 Forma libre"/>
          <p:cNvSpPr/>
          <p:nvPr/>
        </p:nvSpPr>
        <p:spPr>
          <a:xfrm rot="153630">
            <a:off x="2113505" y="1000108"/>
            <a:ext cx="886859" cy="5429288"/>
          </a:xfrm>
          <a:custGeom>
            <a:avLst/>
            <a:gdLst>
              <a:gd name="connsiteX0" fmla="*/ 0 w 886859"/>
              <a:gd name="connsiteY0" fmla="*/ 179942 h 3975253"/>
              <a:gd name="connsiteX1" fmla="*/ 583894 w 886859"/>
              <a:gd name="connsiteY1" fmla="*/ 257060 h 3975253"/>
              <a:gd name="connsiteX2" fmla="*/ 661012 w 886859"/>
              <a:gd name="connsiteY2" fmla="*/ 1722304 h 3975253"/>
              <a:gd name="connsiteX3" fmla="*/ 859316 w 886859"/>
              <a:gd name="connsiteY3" fmla="*/ 1909590 h 3975253"/>
              <a:gd name="connsiteX4" fmla="*/ 738130 w 886859"/>
              <a:gd name="connsiteY4" fmla="*/ 1997725 h 3975253"/>
              <a:gd name="connsiteX5" fmla="*/ 804232 w 886859"/>
              <a:gd name="connsiteY5" fmla="*/ 3661272 h 3975253"/>
              <a:gd name="connsiteX6" fmla="*/ 242371 w 886859"/>
              <a:gd name="connsiteY6" fmla="*/ 3881610 h 3975253"/>
              <a:gd name="connsiteX7" fmla="*/ 264405 w 886859"/>
              <a:gd name="connsiteY7" fmla="*/ 3881610 h 3975253"/>
              <a:gd name="connsiteX8" fmla="*/ 275422 w 886859"/>
              <a:gd name="connsiteY8" fmla="*/ 3870593 h 3975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6859" h="3975253">
                <a:moveTo>
                  <a:pt x="0" y="179942"/>
                </a:moveTo>
                <a:cubicBezTo>
                  <a:pt x="236862" y="89971"/>
                  <a:pt x="473725" y="0"/>
                  <a:pt x="583894" y="257060"/>
                </a:cubicBezTo>
                <a:cubicBezTo>
                  <a:pt x="694063" y="514120"/>
                  <a:pt x="615108" y="1446882"/>
                  <a:pt x="661012" y="1722304"/>
                </a:cubicBezTo>
                <a:cubicBezTo>
                  <a:pt x="706916" y="1997726"/>
                  <a:pt x="846463" y="1863687"/>
                  <a:pt x="859316" y="1909590"/>
                </a:cubicBezTo>
                <a:cubicBezTo>
                  <a:pt x="872169" y="1955493"/>
                  <a:pt x="747311" y="1705778"/>
                  <a:pt x="738130" y="1997725"/>
                </a:cubicBezTo>
                <a:cubicBezTo>
                  <a:pt x="728949" y="2289672"/>
                  <a:pt x="886859" y="3347291"/>
                  <a:pt x="804232" y="3661272"/>
                </a:cubicBezTo>
                <a:cubicBezTo>
                  <a:pt x="721606" y="3975253"/>
                  <a:pt x="332342" y="3844887"/>
                  <a:pt x="242371" y="3881610"/>
                </a:cubicBezTo>
                <a:cubicBezTo>
                  <a:pt x="152400" y="3918333"/>
                  <a:pt x="258897" y="3883446"/>
                  <a:pt x="264405" y="3881610"/>
                </a:cubicBezTo>
                <a:cubicBezTo>
                  <a:pt x="269913" y="3879774"/>
                  <a:pt x="272667" y="3875183"/>
                  <a:pt x="275422" y="3870593"/>
                </a:cubicBezTo>
              </a:path>
            </a:pathLst>
          </a:custGeom>
          <a:ln w="38100">
            <a:solidFill>
              <a:srgbClr val="FFFF00"/>
            </a:solidFill>
          </a:ln>
          <a:effectLst>
            <a:outerShdw blurRad="50800" dist="38100" dir="8100000" algn="tr" rotWithShape="0">
              <a:prstClr val="black">
                <a:alpha val="7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23" name="22 Flecha izquierda">
            <a:hlinkClick r:id="rId3" action="ppaction://hlinksldjump" highlightClick="1">
              <a:snd r:embed="rId4" name="arrow.wav"/>
            </a:hlinkClick>
          </p:cNvPr>
          <p:cNvSpPr/>
          <p:nvPr/>
        </p:nvSpPr>
        <p:spPr>
          <a:xfrm>
            <a:off x="214282" y="428604"/>
            <a:ext cx="1071570" cy="785818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MENU</a:t>
            </a:r>
            <a:endParaRPr lang="es-BO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1418491" y="1844824"/>
            <a:ext cx="6408711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es-MX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s-MX" sz="26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LOS DOCUMENTOS NOTARIALES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 sz="2600" b="1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 sz="26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0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III Módulo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 sz="2600" b="1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 sz="26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MX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                                                   </a:t>
            </a:r>
            <a:r>
              <a:rPr lang="es-MX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Iván Rosales </a:t>
            </a:r>
            <a:r>
              <a:rPr lang="es-MX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Chipani</a:t>
            </a:r>
            <a:endParaRPr lang="es-MX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s-MX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MX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cochalaw@yahoo.com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MX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notariosbolivia.com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MX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Cel. 76907646</a:t>
            </a:r>
            <a:endParaRPr lang="es-ES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41991" name="Picture 7" descr="nota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33375"/>
            <a:ext cx="1841500" cy="1816100"/>
          </a:xfrm>
          <a:prstGeom prst="rect">
            <a:avLst/>
          </a:prstGeom>
          <a:solidFill>
            <a:schemeClr val="accent1"/>
          </a:solidFill>
          <a:effectLst>
            <a:outerShdw dist="68392" dir="1308085" algn="ctr" rotWithShape="0">
              <a:schemeClr val="bg2"/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59989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1484313"/>
            <a:ext cx="5757862" cy="684212"/>
          </a:xfrm>
        </p:spPr>
        <p:txBody>
          <a:bodyPr/>
          <a:lstStyle/>
          <a:p>
            <a:pPr algn="l"/>
            <a:r>
              <a:rPr lang="es-MX" sz="2000" dirty="0" smtClean="0">
                <a:solidFill>
                  <a:srgbClr val="FFCC00"/>
                </a:solidFill>
                <a:latin typeface="Arial" charset="0"/>
              </a:rPr>
              <a:t>DEFINIENDO </a:t>
            </a:r>
            <a:r>
              <a:rPr lang="es-MX" sz="2000" dirty="0">
                <a:solidFill>
                  <a:srgbClr val="FFCC00"/>
                </a:solidFill>
                <a:latin typeface="Arial" charset="0"/>
              </a:rPr>
              <a:t>LA TÉCNICA NOTARIAL</a:t>
            </a:r>
            <a:r>
              <a:rPr lang="es-MX" sz="5400" dirty="0"/>
              <a:t> </a:t>
            </a:r>
            <a:endParaRPr lang="es-ES" sz="5400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87900" y="3284538"/>
            <a:ext cx="2736850" cy="1079500"/>
          </a:xfrm>
        </p:spPr>
        <p:txBody>
          <a:bodyPr/>
          <a:lstStyle/>
          <a:p>
            <a:pPr algn="l">
              <a:lnSpc>
                <a:spcPct val="140000"/>
              </a:lnSpc>
              <a:spcAft>
                <a:spcPct val="5000"/>
              </a:spcAft>
            </a:pPr>
            <a:r>
              <a:rPr lang="es-ES" sz="1600">
                <a:effectLst/>
                <a:latin typeface="Arial" charset="0"/>
              </a:rPr>
              <a:t>Con</a:t>
            </a:r>
          </a:p>
          <a:p>
            <a:pPr algn="l">
              <a:lnSpc>
                <a:spcPct val="140000"/>
              </a:lnSpc>
              <a:spcAft>
                <a:spcPct val="5000"/>
              </a:spcAft>
            </a:pPr>
            <a:r>
              <a:rPr lang="es-ES" sz="1600">
                <a:effectLst/>
                <a:latin typeface="Arial" charset="0"/>
              </a:rPr>
              <a:t>sujeción a  </a:t>
            </a:r>
          </a:p>
          <a:p>
            <a:pPr algn="l">
              <a:lnSpc>
                <a:spcPct val="140000"/>
              </a:lnSpc>
              <a:spcAft>
                <a:spcPct val="5000"/>
              </a:spcAft>
            </a:pPr>
            <a:r>
              <a:rPr lang="es-ES" sz="1600">
                <a:effectLst/>
                <a:latin typeface="Arial" charset="0"/>
              </a:rPr>
              <a:t>experiencia </a:t>
            </a:r>
          </a:p>
          <a:p>
            <a:pPr algn="l">
              <a:lnSpc>
                <a:spcPct val="140000"/>
              </a:lnSpc>
              <a:spcAft>
                <a:spcPct val="5000"/>
              </a:spcAft>
            </a:pPr>
            <a:r>
              <a:rPr lang="es-ES" sz="1600">
                <a:effectLst/>
                <a:latin typeface="Arial" charset="0"/>
              </a:rPr>
              <a:t>desarrollada </a:t>
            </a:r>
            <a:endParaRPr lang="es-MX" sz="1600">
              <a:effectLst/>
              <a:latin typeface="Arial" charset="0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1835150" y="333375"/>
            <a:ext cx="54006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es-MX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s-MX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LA TÉCNICA NOTARIAL</a:t>
            </a:r>
            <a:endParaRPr lang="es-ES" b="1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2051050" y="6021388"/>
            <a:ext cx="5543550" cy="83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s-ES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-Uso o procedimiento ligado al conocimiento.</a:t>
            </a:r>
          </a:p>
        </p:txBody>
      </p:sp>
      <p:sp>
        <p:nvSpPr>
          <p:cNvPr id="41990" name="Oval 6"/>
          <p:cNvSpPr>
            <a:spLocks noChangeArrowheads="1"/>
          </p:cNvSpPr>
          <p:nvPr/>
        </p:nvSpPr>
        <p:spPr bwMode="auto">
          <a:xfrm>
            <a:off x="395288" y="3284538"/>
            <a:ext cx="2232025" cy="1935162"/>
          </a:xfrm>
          <a:prstGeom prst="ellipse">
            <a:avLst/>
          </a:prstGeom>
          <a:gradFill rotWithShape="1">
            <a:gsLst>
              <a:gs pos="0">
                <a:srgbClr val="33CC33"/>
              </a:gs>
              <a:gs pos="100000">
                <a:srgbClr val="33CC33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 dirty="0" smtClean="0">
              <a:solidFill>
                <a:srgbClr val="000514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 dirty="0" smtClean="0">
              <a:solidFill>
                <a:srgbClr val="000514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b="1" dirty="0" smtClean="0">
                <a:solidFill>
                  <a:srgbClr val="000514"/>
                </a:solidFill>
                <a:latin typeface="Arial" charset="0"/>
              </a:rPr>
              <a:t>TÉCNICA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b="1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dirty="0" smtClean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1991" name="Picture 7" descr="nota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33375"/>
            <a:ext cx="1841500" cy="1816100"/>
          </a:xfrm>
          <a:prstGeom prst="rect">
            <a:avLst/>
          </a:prstGeom>
          <a:solidFill>
            <a:schemeClr val="accent1"/>
          </a:solidFill>
          <a:effectLst>
            <a:outerShdw dist="68392" dir="1308085" algn="ctr" rotWithShape="0">
              <a:schemeClr val="bg2"/>
            </a:outerShdw>
          </a:effectLst>
        </p:spPr>
      </p:pic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2843213" y="3357563"/>
            <a:ext cx="1657350" cy="165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lnSpc>
                <a:spcPct val="140000"/>
              </a:lnSpc>
              <a:spcBef>
                <a:spcPct val="20000"/>
              </a:spcBef>
              <a:spcAft>
                <a:spcPct val="500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s-ES" sz="1600" b="1" dirty="0" smtClean="0">
                <a:solidFill>
                  <a:srgbClr val="FFFFFF"/>
                </a:solidFill>
                <a:latin typeface="Arial" charset="0"/>
              </a:rPr>
              <a:t>Procedimiento</a:t>
            </a:r>
          </a:p>
          <a:p>
            <a:pPr algn="ctr" fontAlgn="base">
              <a:lnSpc>
                <a:spcPct val="140000"/>
              </a:lnSpc>
              <a:spcBef>
                <a:spcPct val="20000"/>
              </a:spcBef>
              <a:spcAft>
                <a:spcPct val="500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s-ES" sz="1600" b="1" dirty="0" smtClean="0">
                <a:solidFill>
                  <a:srgbClr val="FFFFFF"/>
                </a:solidFill>
                <a:latin typeface="Arial" charset="0"/>
              </a:rPr>
              <a:t>Modo de hacer o realizar algo</a:t>
            </a:r>
            <a:endParaRPr lang="es-MX" sz="1600" b="1" dirty="0" smtClean="0">
              <a:solidFill>
                <a:srgbClr val="FFCC00"/>
              </a:solidFill>
              <a:latin typeface="Arial" charset="0"/>
            </a:endParaRPr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>
            <a:off x="1984375" y="5465763"/>
            <a:ext cx="50482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BO" sz="16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>
            <a:off x="1911350" y="2946400"/>
            <a:ext cx="50482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BO" sz="16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>
            <a:off x="2416175" y="2946400"/>
            <a:ext cx="431800" cy="1295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BO" sz="16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1996" name="Line 12"/>
          <p:cNvSpPr>
            <a:spLocks noChangeShapeType="1"/>
          </p:cNvSpPr>
          <p:nvPr/>
        </p:nvSpPr>
        <p:spPr bwMode="auto">
          <a:xfrm flipH="1">
            <a:off x="2487613" y="4241800"/>
            <a:ext cx="360362" cy="1223963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BO" sz="16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1997" name="Line 13"/>
          <p:cNvSpPr>
            <a:spLocks noChangeShapeType="1"/>
          </p:cNvSpPr>
          <p:nvPr/>
        </p:nvSpPr>
        <p:spPr bwMode="auto">
          <a:xfrm>
            <a:off x="4787900" y="5516563"/>
            <a:ext cx="50482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BO" sz="16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1998" name="Line 14"/>
          <p:cNvSpPr>
            <a:spLocks noChangeShapeType="1"/>
          </p:cNvSpPr>
          <p:nvPr/>
        </p:nvSpPr>
        <p:spPr bwMode="auto">
          <a:xfrm>
            <a:off x="4714875" y="2997200"/>
            <a:ext cx="50482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BO" sz="16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1999" name="Line 15"/>
          <p:cNvSpPr>
            <a:spLocks noChangeShapeType="1"/>
          </p:cNvSpPr>
          <p:nvPr/>
        </p:nvSpPr>
        <p:spPr bwMode="auto">
          <a:xfrm flipH="1">
            <a:off x="4572000" y="2997200"/>
            <a:ext cx="144463" cy="1295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BO" sz="16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2000" name="Line 16"/>
          <p:cNvSpPr>
            <a:spLocks noChangeShapeType="1"/>
          </p:cNvSpPr>
          <p:nvPr/>
        </p:nvSpPr>
        <p:spPr bwMode="auto">
          <a:xfrm>
            <a:off x="4572000" y="4292600"/>
            <a:ext cx="215900" cy="1223963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BO" sz="16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7164388" y="3284538"/>
            <a:ext cx="165735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40000"/>
              </a:lnSpc>
              <a:spcBef>
                <a:spcPct val="20000"/>
              </a:spcBef>
              <a:spcAft>
                <a:spcPct val="500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s-ES" sz="1600" dirty="0" smtClean="0">
                <a:solidFill>
                  <a:srgbClr val="FFFFFF"/>
                </a:solidFill>
                <a:latin typeface="Arial" charset="0"/>
              </a:rPr>
              <a:t>Con ayuda </a:t>
            </a:r>
          </a:p>
          <a:p>
            <a:pPr fontAlgn="base">
              <a:lnSpc>
                <a:spcPct val="140000"/>
              </a:lnSpc>
              <a:spcBef>
                <a:spcPct val="20000"/>
              </a:spcBef>
              <a:spcAft>
                <a:spcPct val="500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s-ES" sz="1600" dirty="0" smtClean="0">
                <a:solidFill>
                  <a:srgbClr val="FFFFFF"/>
                </a:solidFill>
                <a:latin typeface="Arial" charset="0"/>
              </a:rPr>
              <a:t>de la ciencia o </a:t>
            </a:r>
          </a:p>
          <a:p>
            <a:pPr fontAlgn="base">
              <a:lnSpc>
                <a:spcPct val="140000"/>
              </a:lnSpc>
              <a:spcBef>
                <a:spcPct val="20000"/>
              </a:spcBef>
              <a:spcAft>
                <a:spcPct val="5000"/>
              </a:spcAft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s-ES" sz="1600" dirty="0" smtClean="0">
                <a:solidFill>
                  <a:srgbClr val="FFFFFF"/>
                </a:solidFill>
                <a:latin typeface="Arial" charset="0"/>
              </a:rPr>
              <a:t>del arte</a:t>
            </a:r>
            <a:endParaRPr lang="es-MX" sz="1600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2002" name="Line 18"/>
          <p:cNvSpPr>
            <a:spLocks noChangeShapeType="1"/>
          </p:cNvSpPr>
          <p:nvPr/>
        </p:nvSpPr>
        <p:spPr bwMode="auto">
          <a:xfrm>
            <a:off x="5907088" y="5516563"/>
            <a:ext cx="50482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BO" sz="16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2003" name="Line 19"/>
          <p:cNvSpPr>
            <a:spLocks noChangeShapeType="1"/>
          </p:cNvSpPr>
          <p:nvPr/>
        </p:nvSpPr>
        <p:spPr bwMode="auto">
          <a:xfrm>
            <a:off x="5834063" y="2997200"/>
            <a:ext cx="50482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BO" sz="16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2004" name="Line 20"/>
          <p:cNvSpPr>
            <a:spLocks noChangeShapeType="1"/>
          </p:cNvSpPr>
          <p:nvPr/>
        </p:nvSpPr>
        <p:spPr bwMode="auto">
          <a:xfrm>
            <a:off x="6338888" y="2997200"/>
            <a:ext cx="431800" cy="1295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BO" sz="16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2005" name="Line 21"/>
          <p:cNvSpPr>
            <a:spLocks noChangeShapeType="1"/>
          </p:cNvSpPr>
          <p:nvPr/>
        </p:nvSpPr>
        <p:spPr bwMode="auto">
          <a:xfrm flipH="1">
            <a:off x="6410325" y="4292600"/>
            <a:ext cx="360363" cy="1223963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BO" sz="1600" smtClean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247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uencia">
  <a:themeElements>
    <a:clrScheme name="Secuencia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ecuencia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ecuencia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uencia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ecuencia">
  <a:themeElements>
    <a:clrScheme name="Secuencia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ecuencia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Arial" charset="0"/>
            <a:ea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Arial" charset="0"/>
            <a:ea typeface="Times New Roman" pitchFamily="18" charset="0"/>
            <a:cs typeface="Arial" charset="0"/>
          </a:defRPr>
        </a:defPPr>
      </a:lstStyle>
    </a:lnDef>
  </a:objectDefaults>
  <a:extraClrSchemeLst>
    <a:extraClrScheme>
      <a:clrScheme name="Secuencia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uencia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Secuencia">
  <a:themeElements>
    <a:clrScheme name="Secuencia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ecuencia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ecuencia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uencia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Secuencia">
  <a:themeElements>
    <a:clrScheme name="Secuencia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ecuencia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ecuencia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uencia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3165</Words>
  <Application>Microsoft Office PowerPoint</Application>
  <PresentationFormat>Presentación en pantalla (4:3)</PresentationFormat>
  <Paragraphs>536</Paragraphs>
  <Slides>52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Títulos de diapositiva</vt:lpstr>
      </vt:variant>
      <vt:variant>
        <vt:i4>52</vt:i4>
      </vt:variant>
    </vt:vector>
  </HeadingPairs>
  <TitlesOfParts>
    <vt:vector size="58" baseType="lpstr">
      <vt:lpstr>Tema de Office</vt:lpstr>
      <vt:lpstr>Secuencia</vt:lpstr>
      <vt:lpstr>1_Secuencia</vt:lpstr>
      <vt:lpstr>2_Secuencia</vt:lpstr>
      <vt:lpstr>3_Secuencia</vt:lpstr>
      <vt:lpstr>1_Tema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DEFINIENDO LA TÉCNICA NOTARIAL </vt:lpstr>
      <vt:lpstr>DEFINIENDO LA TÉCNICA NOTARIAL </vt:lpstr>
      <vt:lpstr>DOCUMENTOS NOTARIALES</vt:lpstr>
      <vt:lpstr>DOCUMENTOS NOTARIALES</vt:lpstr>
      <vt:lpstr>Diapositiva 13</vt:lpstr>
      <vt:lpstr>IMPORTANCIA Y EFECTOS</vt:lpstr>
      <vt:lpstr>CLASIFICACION</vt:lpstr>
      <vt:lpstr>CLASIFICACION DE DOCUMENTOS NOTARIALES</vt:lpstr>
      <vt:lpstr>5.4.- CLASIFICACION DE DOCUMENTOS NOTARIALES</vt:lpstr>
      <vt:lpstr>CLASIFICACION DE DOCUMENTOS NOTARIALES</vt:lpstr>
      <vt:lpstr>EVOLUCIÓN </vt:lpstr>
      <vt:lpstr>EVOLUCIÓN </vt:lpstr>
      <vt:lpstr>6.2. CONCEPTO NOTARIAL DE PROTOCOLO</vt:lpstr>
      <vt:lpstr>6.2. CONCEPTO NOTARIAL DE PROTOCOLO</vt:lpstr>
      <vt:lpstr>6.2. CONCEPTO NOTARIAL DE PROTOCOLO</vt:lpstr>
      <vt:lpstr>CONCEPTO NOTARIAL DE PROTOCOLO</vt:lpstr>
      <vt:lpstr>CONCEPTO  NOTARIAL DE PROTOCOLO</vt:lpstr>
      <vt:lpstr>CONCEPTO NOTARIAL DE PROTOCOLO</vt:lpstr>
      <vt:lpstr>APERTURA CIERRE Y CONTINUIDAD.</vt:lpstr>
      <vt:lpstr>FACTORES CUALITARIOS.</vt:lpstr>
      <vt:lpstr>Ley del Notariado Plurinacional.</vt:lpstr>
      <vt:lpstr>CONCEPTO.- </vt:lpstr>
      <vt:lpstr>CONCEPTO.- </vt:lpstr>
      <vt:lpstr>CONCEPTO.- </vt:lpstr>
      <vt:lpstr>PARTES  DE  LA  MINUTA.- </vt:lpstr>
      <vt:lpstr>EL NOTARIO FRENTE A LA MINUTA.- </vt:lpstr>
      <vt:lpstr>EL NOTARIO FRENTE A LA MINUTA.- </vt:lpstr>
      <vt:lpstr>Diapositiva 36</vt:lpstr>
      <vt:lpstr>DEFINICION.- </vt:lpstr>
      <vt:lpstr>Ley del notariado Plurinacional (LNP)</vt:lpstr>
      <vt:lpstr>LAS  ESCRITURAS.- </vt:lpstr>
      <vt:lpstr>LAS  ESCRITURAS.- </vt:lpstr>
      <vt:lpstr>Diapositiva 41</vt:lpstr>
      <vt:lpstr>SUS PARTES.- </vt:lpstr>
      <vt:lpstr>SUS PARTES.- </vt:lpstr>
      <vt:lpstr>SUS PARTES.- </vt:lpstr>
      <vt:lpstr>IMPORTANCIA DE LA ESCRITURA </vt:lpstr>
      <vt:lpstr>ESCRITURA EN NUESTRA LEGISLACIÓN</vt:lpstr>
      <vt:lpstr>8.1.- CONCEPTUALIZACION.- </vt:lpstr>
      <vt:lpstr>8.1.- EL TESTAMENTO.- </vt:lpstr>
      <vt:lpstr>8.1.- CONCEPTUALIZACION.- </vt:lpstr>
      <vt:lpstr>8.1.- CARACTERISTICAS ESCENCIALES.- </vt:lpstr>
      <vt:lpstr>8.4.- CLASES DE TESTAMENTOS.- </vt:lpstr>
      <vt:lpstr>Diapositiva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Nuevo</dc:creator>
  <cp:lastModifiedBy>Nuevo</cp:lastModifiedBy>
  <cp:revision>68</cp:revision>
  <dcterms:created xsi:type="dcterms:W3CDTF">2014-06-03T20:19:49Z</dcterms:created>
  <dcterms:modified xsi:type="dcterms:W3CDTF">2015-05-04T21:11:58Z</dcterms:modified>
</cp:coreProperties>
</file>